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1" r:id="rId8"/>
    <p:sldId id="262" r:id="rId9"/>
    <p:sldId id="293" r:id="rId10"/>
    <p:sldId id="290" r:id="rId11"/>
    <p:sldId id="291" r:id="rId12"/>
    <p:sldId id="292" r:id="rId13"/>
    <p:sldId id="278" r:id="rId14"/>
    <p:sldId id="281" r:id="rId15"/>
    <p:sldId id="264" r:id="rId16"/>
    <p:sldId id="280" r:id="rId17"/>
    <p:sldId id="265" r:id="rId18"/>
    <p:sldId id="282" r:id="rId19"/>
    <p:sldId id="288" r:id="rId20"/>
    <p:sldId id="274" r:id="rId21"/>
    <p:sldId id="289"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67" d="100"/>
          <a:sy n="67" d="100"/>
        </p:scale>
        <p:origin x="64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12D13-D3BF-4E13-B80C-116875609E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25EEDA7E-A62B-4F39-AB68-9571504C20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93F8C44D-023D-4ED6-8259-7E17B73F4EEC}"/>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5" name="Footer Placeholder 4">
            <a:extLst>
              <a:ext uri="{FF2B5EF4-FFF2-40B4-BE49-F238E27FC236}">
                <a16:creationId xmlns:a16="http://schemas.microsoft.com/office/drawing/2014/main" id="{474A722C-81C3-480D-8040-A9A3382C054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5FF80518-8D89-496B-9122-25904E409614}"/>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1468187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C13D2-9341-4A30-9EB1-1DF74E0CFA48}"/>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50EEF24A-2D8B-437B-AABE-B66B6AD6A8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E85950F1-503A-405E-BCCA-2FB11A11B44A}"/>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5" name="Footer Placeholder 4">
            <a:extLst>
              <a:ext uri="{FF2B5EF4-FFF2-40B4-BE49-F238E27FC236}">
                <a16:creationId xmlns:a16="http://schemas.microsoft.com/office/drawing/2014/main" id="{0CBFD179-732A-4273-A054-A27E659E86A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ACCB035-7CF7-4B00-B923-8F9763AA4E2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269327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BD7B2E-29F2-4FB7-80CA-631E3A6B2E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18B411D7-5579-44A7-9813-4F1198301D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4BA3F132-5358-41A8-8315-3887B0E703BD}"/>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5" name="Footer Placeholder 4">
            <a:extLst>
              <a:ext uri="{FF2B5EF4-FFF2-40B4-BE49-F238E27FC236}">
                <a16:creationId xmlns:a16="http://schemas.microsoft.com/office/drawing/2014/main" id="{55BE70C2-AF32-48F8-B32A-69142A1A0EBE}"/>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D5B25781-E4FE-482E-9B8B-8D24D92401F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92585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BA628-43DD-4085-A64D-3D2EB375097A}"/>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1EF2F6B4-CEAD-474C-8C51-92513B648F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21FEDF0C-FEC2-41AC-8FF2-BE20BADCE728}"/>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5" name="Footer Placeholder 4">
            <a:extLst>
              <a:ext uri="{FF2B5EF4-FFF2-40B4-BE49-F238E27FC236}">
                <a16:creationId xmlns:a16="http://schemas.microsoft.com/office/drawing/2014/main" id="{F793A8CD-4083-4811-B147-B9E095955AE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9A94C393-2C09-4542-BB44-920CFEE355FB}"/>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82626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4497D-87A9-4C78-9FF2-11855E0675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C99FFD45-0535-47DA-812B-8D8BCA1193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7D1782-5A40-4712-948B-833E8FF894FB}"/>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5" name="Footer Placeholder 4">
            <a:extLst>
              <a:ext uri="{FF2B5EF4-FFF2-40B4-BE49-F238E27FC236}">
                <a16:creationId xmlns:a16="http://schemas.microsoft.com/office/drawing/2014/main" id="{E05BDBFD-60EB-4693-B9D8-19FFEC55E6F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6D5D10E-BDE6-458D-A082-C5EC9C6F14B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992178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D5716-422D-4483-B06F-A489F0DE9FB7}"/>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287FC353-35AB-49D0-B7D3-F524BBA0DE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919D49F6-D898-4FBB-842E-1370DDB565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FA67F4BD-1D02-4473-929D-9C80B1399556}"/>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6" name="Footer Placeholder 5">
            <a:extLst>
              <a:ext uri="{FF2B5EF4-FFF2-40B4-BE49-F238E27FC236}">
                <a16:creationId xmlns:a16="http://schemas.microsoft.com/office/drawing/2014/main" id="{C25055C8-7653-4813-B60D-00FCEC0BEF56}"/>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2EC528C6-DF4A-4F73-A9AB-7E52A04674C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88500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CCFE0-DF45-40DE-BE4E-C9D73423DAF2}"/>
              </a:ext>
            </a:extLst>
          </p:cNvPr>
          <p:cNvSpPr>
            <a:spLocks noGrp="1"/>
          </p:cNvSpPr>
          <p:nvPr>
            <p:ph type="title"/>
          </p:nvPr>
        </p:nvSpPr>
        <p:spPr>
          <a:xfrm>
            <a:off x="839788" y="365125"/>
            <a:ext cx="105156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83189E43-1DB7-4022-9ACD-91ADF9277B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6D1E2D-F523-42FE-B53A-738B164AC1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96E1205D-9B3E-41DF-B883-DAC036C8FAA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D50F2F-ED35-449C-8212-E2B4028BCC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2C025AF9-6384-41D2-A489-589F95B4129E}"/>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8" name="Footer Placeholder 7">
            <a:extLst>
              <a:ext uri="{FF2B5EF4-FFF2-40B4-BE49-F238E27FC236}">
                <a16:creationId xmlns:a16="http://schemas.microsoft.com/office/drawing/2014/main" id="{01437CA2-3A6A-414E-9501-76EDCF324F81}"/>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7422ADCD-BC38-4ED7-B5E1-9B6587E7D3B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35284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86825-57DE-4B6F-ABCA-12B05356E386}"/>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E7B2AF8F-9315-4441-B690-A5652712D5D6}"/>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4" name="Footer Placeholder 3">
            <a:extLst>
              <a:ext uri="{FF2B5EF4-FFF2-40B4-BE49-F238E27FC236}">
                <a16:creationId xmlns:a16="http://schemas.microsoft.com/office/drawing/2014/main" id="{131DF7BD-B2E4-4A81-A93F-BA246377F424}"/>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6D0F7143-84EF-46FF-88C1-412F13BD890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976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21654E-9A4C-4C8E-9956-031362B7F73D}"/>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3" name="Footer Placeholder 2">
            <a:extLst>
              <a:ext uri="{FF2B5EF4-FFF2-40B4-BE49-F238E27FC236}">
                <a16:creationId xmlns:a16="http://schemas.microsoft.com/office/drawing/2014/main" id="{61645828-0C18-4248-81CD-DD14749BB9F1}"/>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FB36BBEC-8944-4D2D-9615-8F4D0C42739C}"/>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71565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CDE1B-68CE-45A1-8A3A-BAE9BA944F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F00741AA-1203-43E3-B079-F85F534CF3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7C0FFE2E-1AB7-4985-8989-2C96078506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305F04-972E-4275-AB87-FC8A3A64FE6A}"/>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6" name="Footer Placeholder 5">
            <a:extLst>
              <a:ext uri="{FF2B5EF4-FFF2-40B4-BE49-F238E27FC236}">
                <a16:creationId xmlns:a16="http://schemas.microsoft.com/office/drawing/2014/main" id="{3A75C6D5-AE6C-4B1D-BAC7-7108E05EA27C}"/>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821B9BE6-DC7D-444E-A6A3-F9DC9075167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478500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3E2EA-091F-4766-B074-5BCEEE661D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C0218AEE-3AEF-48CC-8E6D-BC5FABBCA3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131BE869-DCF2-4369-8AD3-98C604494E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AAD541-06E5-4442-9A3A-EA700FAE3674}"/>
              </a:ext>
            </a:extLst>
          </p:cNvPr>
          <p:cNvSpPr>
            <a:spLocks noGrp="1"/>
          </p:cNvSpPr>
          <p:nvPr>
            <p:ph type="dt" sz="half" idx="10"/>
          </p:nvPr>
        </p:nvSpPr>
        <p:spPr/>
        <p:txBody>
          <a:bodyPr/>
          <a:lstStyle/>
          <a:p>
            <a:fld id="{3F68993F-B377-4B59-854C-7C6111A1BFA1}" type="datetimeFigureOut">
              <a:rPr lang="en-MY" smtClean="0"/>
              <a:t>20/9/2019</a:t>
            </a:fld>
            <a:endParaRPr lang="en-MY"/>
          </a:p>
        </p:txBody>
      </p:sp>
      <p:sp>
        <p:nvSpPr>
          <p:cNvPr id="6" name="Footer Placeholder 5">
            <a:extLst>
              <a:ext uri="{FF2B5EF4-FFF2-40B4-BE49-F238E27FC236}">
                <a16:creationId xmlns:a16="http://schemas.microsoft.com/office/drawing/2014/main" id="{C82C2967-9A23-435F-AF9D-1AC73D49F5DA}"/>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4B51482D-1CC9-4139-A5DF-41A11B9BBDC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662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887851-E46C-4813-BD5C-E09137A438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1C486605-8BE8-4DAC-9D4E-BFFC5AA269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3FBB82CE-539F-4CC7-BBDA-75F1E9A3D9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68993F-B377-4B59-854C-7C6111A1BFA1}" type="datetimeFigureOut">
              <a:rPr lang="en-MY" smtClean="0"/>
              <a:t>20/9/2019</a:t>
            </a:fld>
            <a:endParaRPr lang="en-MY"/>
          </a:p>
        </p:txBody>
      </p:sp>
      <p:sp>
        <p:nvSpPr>
          <p:cNvPr id="5" name="Footer Placeholder 4">
            <a:extLst>
              <a:ext uri="{FF2B5EF4-FFF2-40B4-BE49-F238E27FC236}">
                <a16:creationId xmlns:a16="http://schemas.microsoft.com/office/drawing/2014/main" id="{DC49E81A-E948-4280-ACDA-FA785BBDB7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E05B38E8-1CBD-493C-BF3D-35EF6081EB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C513B-204B-4BD8-85EA-DF5DB656BB43}" type="slidenum">
              <a:rPr lang="en-MY" smtClean="0"/>
              <a:t>‹#›</a:t>
            </a:fld>
            <a:endParaRPr lang="en-MY"/>
          </a:p>
        </p:txBody>
      </p:sp>
    </p:spTree>
    <p:extLst>
      <p:ext uri="{BB962C8B-B14F-4D97-AF65-F5344CB8AC3E}">
        <p14:creationId xmlns:p14="http://schemas.microsoft.com/office/powerpoint/2010/main" val="548654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ircuit board&#10;&#10;Description automatically generated">
            <a:extLst>
              <a:ext uri="{FF2B5EF4-FFF2-40B4-BE49-F238E27FC236}">
                <a16:creationId xmlns:a16="http://schemas.microsoft.com/office/drawing/2014/main" id="{B5BCA04D-68D0-49E3-8F3B-AE78A8B6DE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995" y="743"/>
            <a:ext cx="10250010" cy="6857257"/>
          </a:xfrm>
          <a:prstGeom prst="rect">
            <a:avLst/>
          </a:prstGeom>
        </p:spPr>
      </p:pic>
      <p:sp>
        <p:nvSpPr>
          <p:cNvPr id="8" name="Rectangle 7">
            <a:extLst>
              <a:ext uri="{FF2B5EF4-FFF2-40B4-BE49-F238E27FC236}">
                <a16:creationId xmlns:a16="http://schemas.microsoft.com/office/drawing/2014/main" id="{ABDD9A13-DB5A-448D-A45F-FC6523BF7C4D}"/>
              </a:ext>
            </a:extLst>
          </p:cNvPr>
          <p:cNvSpPr/>
          <p:nvPr/>
        </p:nvSpPr>
        <p:spPr>
          <a:xfrm>
            <a:off x="0" y="0"/>
            <a:ext cx="12192000" cy="6857257"/>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738A21DB-C284-42DC-901C-3A54DC2552B1}"/>
              </a:ext>
            </a:extLst>
          </p:cNvPr>
          <p:cNvSpPr>
            <a:spLocks noGrp="1"/>
          </p:cNvSpPr>
          <p:nvPr>
            <p:ph type="ctrTitle"/>
          </p:nvPr>
        </p:nvSpPr>
        <p:spPr>
          <a:xfrm>
            <a:off x="1371601" y="1122363"/>
            <a:ext cx="9501808" cy="2059909"/>
          </a:xfrm>
          <a:effectLst>
            <a:glow rad="228600">
              <a:schemeClr val="accent1">
                <a:satMod val="175000"/>
                <a:alpha val="40000"/>
              </a:schemeClr>
            </a:glow>
          </a:effectLst>
        </p:spPr>
        <p:txBody>
          <a:bodyPr>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Troubleshooting Chip Failures with Hybrid Classification System</a:t>
            </a:r>
          </a:p>
        </p:txBody>
      </p:sp>
      <p:sp>
        <p:nvSpPr>
          <p:cNvPr id="6" name="TextBox 5">
            <a:extLst>
              <a:ext uri="{FF2B5EF4-FFF2-40B4-BE49-F238E27FC236}">
                <a16:creationId xmlns:a16="http://schemas.microsoft.com/office/drawing/2014/main" id="{22F77E40-BD8A-4A73-9370-7D317FCF9CD5}"/>
              </a:ext>
            </a:extLst>
          </p:cNvPr>
          <p:cNvSpPr txBox="1"/>
          <p:nvPr/>
        </p:nvSpPr>
        <p:spPr>
          <a:xfrm>
            <a:off x="6366013" y="4966410"/>
            <a:ext cx="4854992" cy="1200329"/>
          </a:xfrm>
          <a:prstGeom prst="rect">
            <a:avLst/>
          </a:prstGeom>
          <a:gradFill>
            <a:gsLst>
              <a:gs pos="0">
                <a:schemeClr val="tx1">
                  <a:lumMod val="50000"/>
                  <a:lumOff val="50000"/>
                </a:schemeClr>
              </a:gs>
              <a:gs pos="17000">
                <a:schemeClr val="bg2">
                  <a:lumMod val="50000"/>
                </a:schemeClr>
              </a:gs>
              <a:gs pos="100000">
                <a:schemeClr val="tx1">
                  <a:lumMod val="95000"/>
                  <a:lumOff val="5000"/>
                </a:schemeClr>
              </a:gs>
            </a:gsLst>
          </a:gradFill>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sz="2400" dirty="0">
                <a:solidFill>
                  <a:schemeClr val="bg1"/>
                </a:solidFill>
              </a:rPr>
              <a:t>Ong  Boon </a:t>
            </a:r>
            <a:r>
              <a:rPr lang="en-US" sz="2400">
                <a:solidFill>
                  <a:schemeClr val="bg1"/>
                </a:solidFill>
              </a:rPr>
              <a:t>Ping                 A0195172B</a:t>
            </a:r>
            <a:endParaRPr lang="en-US" sz="2400" dirty="0">
              <a:solidFill>
                <a:schemeClr val="bg1"/>
              </a:solidFill>
            </a:endParaRPr>
          </a:p>
          <a:p>
            <a:r>
              <a:rPr lang="en-US" sz="2400" dirty="0">
                <a:solidFill>
                  <a:schemeClr val="bg1"/>
                </a:solidFill>
              </a:rPr>
              <a:t>Tan Chin Gee                     A0195296M</a:t>
            </a:r>
          </a:p>
          <a:p>
            <a:r>
              <a:rPr lang="en-US" sz="2400" dirty="0">
                <a:solidFill>
                  <a:schemeClr val="bg1"/>
                </a:solidFill>
              </a:rPr>
              <a:t>Han </a:t>
            </a:r>
            <a:r>
              <a:rPr lang="en-US" sz="2400" dirty="0" err="1">
                <a:solidFill>
                  <a:schemeClr val="bg1"/>
                </a:solidFill>
              </a:rPr>
              <a:t>Dongchou</a:t>
            </a:r>
            <a:r>
              <a:rPr lang="en-US" sz="2400" dirty="0">
                <a:solidFill>
                  <a:schemeClr val="bg1"/>
                </a:solidFill>
              </a:rPr>
              <a:t> Francis    A0195414A</a:t>
            </a:r>
            <a:endParaRPr lang="en-SG" sz="2400" dirty="0">
              <a:solidFill>
                <a:schemeClr val="bg1"/>
              </a:solidFill>
            </a:endParaRPr>
          </a:p>
        </p:txBody>
      </p:sp>
      <p:sp>
        <p:nvSpPr>
          <p:cNvPr id="7" name="Subtitle 2">
            <a:extLst>
              <a:ext uri="{FF2B5EF4-FFF2-40B4-BE49-F238E27FC236}">
                <a16:creationId xmlns:a16="http://schemas.microsoft.com/office/drawing/2014/main" id="{8B580C8C-0E35-4338-82AD-865968F86348}"/>
              </a:ext>
            </a:extLst>
          </p:cNvPr>
          <p:cNvSpPr>
            <a:spLocks noGrp="1"/>
          </p:cNvSpPr>
          <p:nvPr>
            <p:ph type="subTitle" idx="1"/>
          </p:nvPr>
        </p:nvSpPr>
        <p:spPr>
          <a:xfrm>
            <a:off x="1524000" y="4509856"/>
            <a:ext cx="9144000" cy="747944"/>
          </a:xfrm>
        </p:spPr>
        <p:txBody>
          <a:bodyPr/>
          <a:lstStyle/>
          <a:p>
            <a:r>
              <a:rPr lang="en-US" dirty="0">
                <a:solidFill>
                  <a:schemeClr val="bg1"/>
                </a:solidFill>
              </a:rPr>
              <a:t>A CA1 Project by  </a:t>
            </a:r>
          </a:p>
        </p:txBody>
      </p:sp>
    </p:spTree>
    <p:extLst>
      <p:ext uri="{BB962C8B-B14F-4D97-AF65-F5344CB8AC3E}">
        <p14:creationId xmlns:p14="http://schemas.microsoft.com/office/powerpoint/2010/main" val="2928913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Random Forest </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6" y="2360073"/>
            <a:ext cx="5372099" cy="2973122"/>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US" altLang="en-US"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Using the Decision </a:t>
            </a:r>
            <a:r>
              <a:rPr kumimoji="0" lang="en-MY" altLang="en-US"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Tree Model earlier, using best depth, best impurity decrease as guideline, build the random forest model.</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Choosing </a:t>
            </a:r>
            <a:r>
              <a:rPr kumimoji="0" lang="en-MY" sz="16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of </a:t>
            </a:r>
            <a:r>
              <a:rPr kumimoji="0" lang="en-MY" sz="16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sklearn</a:t>
            </a: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random forest to 15 layer more than the best depth found in the single decision tree. This will allow more randomness.</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Since there are 3000 entries in the dataset, number of tree should in range of 32 to 512. Looping the values of [32,64,128,256,512] to get the best number of tree for the random forest model.</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Pruning is not done on the decision trees to allow more randomness.</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endParaRPr kumimoji="0" lang="en-MY" sz="16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10" name="Rectangle 1">
            <a:extLst>
              <a:ext uri="{FF2B5EF4-FFF2-40B4-BE49-F238E27FC236}">
                <a16:creationId xmlns:a16="http://schemas.microsoft.com/office/drawing/2014/main" id="{811A93B4-A441-450A-A189-0C7844FA597E}"/>
              </a:ext>
            </a:extLst>
          </p:cNvPr>
          <p:cNvSpPr txBox="1">
            <a:spLocks noChangeArrowheads="1"/>
          </p:cNvSpPr>
          <p:nvPr/>
        </p:nvSpPr>
        <p:spPr bwMode="auto">
          <a:xfrm>
            <a:off x="6553198" y="2360073"/>
            <a:ext cx="5372099" cy="3277820"/>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#Allow more randomness at random forest. Allow tress to grow deeper.</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=best_depth+15</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if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&gt;50:</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=50</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endPar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best_num_tree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=32</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=0</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score_arr</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for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num_trees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in [32,64,128,256,512]:    </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dt=eval("</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RandomForestClassifier</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(bootstrap=True,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class_weight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=None, criterion='entropy',\</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max_features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='auto',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max_leaf_nodes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=None,\</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min_impurity_decrease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min_impurity_split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=None,\</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min_samples_leaf</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=1,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min_samples_split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=2,\</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min_weight_fraction_leaf</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n_estimators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n_jobs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=None,\</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oob_score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=False,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random_state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=0, verbose=0,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warm_start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=False)" % (max_depth,best_impurity_decrease,best_weight_fraction_leaf,num_trees) )</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endPar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dt.fit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X_train</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y_train</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if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dt.score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X_test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y_test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)&gt;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dt.score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X_test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y_test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best_num_tree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num_trees</a:t>
            </a:r>
            <a:endPar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score_arr.append</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dt.score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X_test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y_test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p>
        </p:txBody>
      </p:sp>
      <p:sp>
        <p:nvSpPr>
          <p:cNvPr id="16" name="Rectangle 15">
            <a:extLst>
              <a:ext uri="{FF2B5EF4-FFF2-40B4-BE49-F238E27FC236}">
                <a16:creationId xmlns:a16="http://schemas.microsoft.com/office/drawing/2014/main" id="{001D1E1A-80A0-4FB2-A38F-66437649D2B4}"/>
              </a:ext>
            </a:extLst>
          </p:cNvPr>
          <p:cNvSpPr/>
          <p:nvPr/>
        </p:nvSpPr>
        <p:spPr>
          <a:xfrm>
            <a:off x="6548436"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Code for finding the Best Number of Tree:</a:t>
            </a:r>
          </a:p>
        </p:txBody>
      </p:sp>
    </p:spTree>
    <p:extLst>
      <p:ext uri="{BB962C8B-B14F-4D97-AF65-F5344CB8AC3E}">
        <p14:creationId xmlns:p14="http://schemas.microsoft.com/office/powerpoint/2010/main" val="3932582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Random Forest </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6" y="3135671"/>
            <a:ext cx="5372099" cy="1421928"/>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altLang="en-US"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accuracy peaks around 128. </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altLang="en-US"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Due to dataset size of 3K entries, large tree number may not improve the accuracy since it reduce the sample size in each tree.</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Low tree number may also give unstable behaviour.</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endParaRPr kumimoji="0" lang="en-MY" sz="16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pic>
        <p:nvPicPr>
          <p:cNvPr id="3" name="Picture 2">
            <a:extLst>
              <a:ext uri="{FF2B5EF4-FFF2-40B4-BE49-F238E27FC236}">
                <a16:creationId xmlns:a16="http://schemas.microsoft.com/office/drawing/2014/main" id="{59CC37A7-F34E-4302-8101-96C34947E9A8}"/>
              </a:ext>
            </a:extLst>
          </p:cNvPr>
          <p:cNvPicPr>
            <a:picLocks noChangeAspect="1"/>
          </p:cNvPicPr>
          <p:nvPr/>
        </p:nvPicPr>
        <p:blipFill>
          <a:blip r:embed="rId3"/>
          <a:stretch>
            <a:fillRect/>
          </a:stretch>
        </p:blipFill>
        <p:spPr>
          <a:xfrm>
            <a:off x="6424611" y="2047070"/>
            <a:ext cx="5210175" cy="3286125"/>
          </a:xfrm>
          <a:prstGeom prst="rect">
            <a:avLst/>
          </a:prstGeom>
        </p:spPr>
      </p:pic>
    </p:spTree>
    <p:extLst>
      <p:ext uri="{BB962C8B-B14F-4D97-AF65-F5344CB8AC3E}">
        <p14:creationId xmlns:p14="http://schemas.microsoft.com/office/powerpoint/2010/main" val="2307996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Random Forest</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845302" y="2455441"/>
            <a:ext cx="5286375" cy="360098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P</a:t>
            </a:r>
            <a:r>
              <a:rPr kumimoji="0" lang="en-US" altLang="en-US" sz="1200" b="0" i="0" u="sng"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arameters</a:t>
            </a: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Number of tree: 128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max depth: 21+15=36 (additional 15 to increase the randomness. Not going beyond since not all 58 features are having equal significance.)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best_impurity_decrease</a:t>
            </a: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0.00010000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best_weight_fraction_leaf</a:t>
            </a: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0.00080000</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Feature Importance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Using entropy to evaluate the tree leave split.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three most important features are: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Row Shift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Gallop 2</a:t>
            </a: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392</a:t>
                      </a:r>
                    </a:p>
                  </a:txBody>
                  <a:tcPr/>
                </a:tc>
                <a:tc>
                  <a:txBody>
                    <a:bodyPr/>
                    <a:lstStyle/>
                    <a:p>
                      <a:pPr algn="ctr"/>
                      <a:r>
                        <a:rPr lang="en-SG" sz="1100" dirty="0"/>
                        <a:t>4</a:t>
                      </a:r>
                    </a:p>
                  </a:txBody>
                  <a:tcPr/>
                </a:tc>
                <a:tc>
                  <a:txBody>
                    <a:bodyPr/>
                    <a:lstStyle/>
                    <a:p>
                      <a:pPr algn="ctr"/>
                      <a:endParaRPr lang="en-SG" sz="1100" dirty="0"/>
                    </a:p>
                  </a:txBody>
                  <a:tcPr/>
                </a:tc>
                <a:tc>
                  <a:txBody>
                    <a:bodyPr/>
                    <a:lstStyle/>
                    <a:p>
                      <a:pPr algn="ctr"/>
                      <a:r>
                        <a:rPr lang="en-SG" sz="1100" b="1" dirty="0"/>
                        <a:t>623</a:t>
                      </a:r>
                    </a:p>
                  </a:txBody>
                  <a:tcPr/>
                </a:tc>
                <a:tc>
                  <a:txBody>
                    <a:bodyPr/>
                    <a:lstStyle/>
                    <a:p>
                      <a:pPr algn="ctr"/>
                      <a:r>
                        <a:rPr lang="en-SG" sz="1100" dirty="0"/>
                        <a:t>14</a:t>
                      </a:r>
                    </a:p>
                  </a:txBody>
                  <a:tcPr/>
                </a:tc>
                <a:tc>
                  <a:txBody>
                    <a:bodyPr/>
                    <a:lstStyle/>
                    <a:p>
                      <a:pPr algn="ctr"/>
                      <a:endParaRPr lang="en-SG" sz="1100" dirty="0"/>
                    </a:p>
                  </a:txBody>
                  <a:tcPr/>
                </a:tc>
                <a:tc>
                  <a:txBody>
                    <a:bodyPr/>
                    <a:lstStyle/>
                    <a:p>
                      <a:pPr algn="ctr"/>
                      <a:r>
                        <a:rPr lang="en-SG" sz="1100" b="1" dirty="0"/>
                        <a:t>788</a:t>
                      </a:r>
                    </a:p>
                  </a:txBody>
                  <a:tcPr/>
                </a:tc>
                <a:tc>
                  <a:txBody>
                    <a:bodyPr/>
                    <a:lstStyle/>
                    <a:p>
                      <a:pPr algn="ctr"/>
                      <a:r>
                        <a:rPr lang="en-SG" sz="1100" dirty="0"/>
                        <a:t>3</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10</a:t>
                      </a:r>
                    </a:p>
                  </a:txBody>
                  <a:tcPr/>
                </a:tc>
                <a:tc>
                  <a:txBody>
                    <a:bodyPr/>
                    <a:lstStyle/>
                    <a:p>
                      <a:pPr algn="ctr"/>
                      <a:r>
                        <a:rPr lang="en-SG" sz="1100" b="1" dirty="0"/>
                        <a:t>625</a:t>
                      </a:r>
                    </a:p>
                  </a:txBody>
                  <a:tcPr/>
                </a:tc>
                <a:tc>
                  <a:txBody>
                    <a:bodyPr/>
                    <a:lstStyle/>
                    <a:p>
                      <a:pPr algn="ctr"/>
                      <a:endParaRPr lang="en-SG" sz="1100" dirty="0"/>
                    </a:p>
                  </a:txBody>
                  <a:tcPr/>
                </a:tc>
                <a:tc>
                  <a:txBody>
                    <a:bodyPr/>
                    <a:lstStyle/>
                    <a:p>
                      <a:pPr algn="ctr"/>
                      <a:r>
                        <a:rPr lang="en-SG" sz="1100" dirty="0"/>
                        <a:t>10</a:t>
                      </a:r>
                    </a:p>
                  </a:txBody>
                  <a:tcPr/>
                </a:tc>
                <a:tc>
                  <a:txBody>
                    <a:bodyPr/>
                    <a:lstStyle/>
                    <a:p>
                      <a:pPr algn="ctr"/>
                      <a:r>
                        <a:rPr lang="en-SG" sz="1100" b="1" dirty="0"/>
                        <a:t>384</a:t>
                      </a:r>
                    </a:p>
                  </a:txBody>
                  <a:tcPr/>
                </a:tc>
                <a:tc>
                  <a:txBody>
                    <a:bodyPr/>
                    <a:lstStyle/>
                    <a:p>
                      <a:pPr algn="ctr"/>
                      <a:endParaRPr lang="en-SG" sz="1100" dirty="0"/>
                    </a:p>
                  </a:txBody>
                  <a:tcPr/>
                </a:tc>
                <a:tc>
                  <a:txBody>
                    <a:bodyPr/>
                    <a:lstStyle/>
                    <a:p>
                      <a:pPr algn="ctr"/>
                      <a:r>
                        <a:rPr lang="en-SG" sz="1100" dirty="0"/>
                        <a:t>22</a:t>
                      </a:r>
                    </a:p>
                  </a:txBody>
                  <a:tcPr/>
                </a:tc>
                <a:tc>
                  <a:txBody>
                    <a:bodyPr/>
                    <a:lstStyle/>
                    <a:p>
                      <a:pPr algn="ctr"/>
                      <a:r>
                        <a:rPr lang="en-SG" sz="1100" b="1" dirty="0"/>
                        <a:t>218</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a:t>SB</a:t>
                      </a:r>
                      <a:endParaRPr lang="en-SG" sz="1000" dirty="0"/>
                    </a:p>
                  </a:txBody>
                  <a:tcPr/>
                </a:tc>
                <a:tc>
                  <a:txBody>
                    <a:bodyPr/>
                    <a:lstStyle/>
                    <a:p>
                      <a:pPr algn="ctr"/>
                      <a:r>
                        <a:rPr lang="en-SG" sz="1100" dirty="0"/>
                        <a:t>0.99</a:t>
                      </a:r>
                    </a:p>
                  </a:txBody>
                  <a:tcPr/>
                </a:tc>
                <a:tc>
                  <a:txBody>
                    <a:bodyPr/>
                    <a:lstStyle/>
                    <a:p>
                      <a:pPr algn="ctr"/>
                      <a:r>
                        <a:rPr lang="en-SG" sz="1100" dirty="0"/>
                        <a:t>0.98</a:t>
                      </a:r>
                    </a:p>
                  </a:txBody>
                  <a:tcPr/>
                </a:tc>
                <a:tc>
                  <a:txBody>
                    <a:bodyPr/>
                    <a:lstStyle/>
                    <a:p>
                      <a:pPr algn="ctr"/>
                      <a:r>
                        <a:rPr lang="en-SG" sz="1100" dirty="0"/>
                        <a:t>0.99</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a:t>ROW</a:t>
                      </a:r>
                      <a:endParaRPr lang="en-SG" sz="1000" dirty="0"/>
                    </a:p>
                  </a:txBody>
                  <a:tcPr/>
                </a:tc>
                <a:tc>
                  <a:txBody>
                    <a:bodyPr/>
                    <a:lstStyle/>
                    <a:p>
                      <a:pPr algn="ctr"/>
                      <a:r>
                        <a:rPr lang="en-SG" sz="1100" dirty="0"/>
                        <a:t>0.96</a:t>
                      </a:r>
                    </a:p>
                  </a:txBody>
                  <a:tcPr/>
                </a:tc>
                <a:tc>
                  <a:txBody>
                    <a:bodyPr/>
                    <a:lstStyle/>
                    <a:p>
                      <a:pPr algn="ctr"/>
                      <a:r>
                        <a:rPr lang="en-SG" sz="1100" dirty="0"/>
                        <a:t>0.97</a:t>
                      </a:r>
                    </a:p>
                  </a:txBody>
                  <a:tcPr/>
                </a:tc>
                <a:tc>
                  <a:txBody>
                    <a:bodyPr/>
                    <a:lstStyle/>
                    <a:p>
                      <a:pPr algn="ctr"/>
                      <a:r>
                        <a:rPr lang="en-SG" sz="1100" dirty="0"/>
                        <a:t>0.97</a:t>
                      </a:r>
                    </a:p>
                  </a:txBody>
                  <a:tcPr/>
                </a:tc>
                <a:tc>
                  <a:txBody>
                    <a:bodyPr/>
                    <a:lstStyle/>
                    <a:p>
                      <a:pPr algn="ctr"/>
                      <a:r>
                        <a:rPr lang="en-SG" sz="1100" dirty="0"/>
                        <a:t>394</a:t>
                      </a:r>
                    </a:p>
                  </a:txBody>
                  <a:tcPr/>
                </a:tc>
                <a:extLst>
                  <a:ext uri="{0D108BD9-81ED-4DB2-BD59-A6C34878D82A}">
                    <a16:rowId xmlns:a16="http://schemas.microsoft.com/office/drawing/2014/main" val="4090710273"/>
                  </a:ext>
                </a:extLst>
              </a:tr>
              <a:tr h="162984">
                <a:tc>
                  <a:txBody>
                    <a:bodyPr/>
                    <a:lstStyle/>
                    <a:p>
                      <a:r>
                        <a:rPr lang="en-SG" sz="1000"/>
                        <a:t>COL</a:t>
                      </a:r>
                      <a:endParaRPr lang="en-SG" sz="1000" dirty="0"/>
                    </a:p>
                  </a:txBody>
                  <a:tcPr/>
                </a:tc>
                <a:tc>
                  <a:txBody>
                    <a:bodyPr/>
                    <a:lstStyle/>
                    <a:p>
                      <a:pPr algn="ctr"/>
                      <a:r>
                        <a:rPr lang="en-SG" sz="1100" dirty="0"/>
                        <a:t>0.99</a:t>
                      </a:r>
                    </a:p>
                  </a:txBody>
                  <a:tcPr/>
                </a:tc>
                <a:tc>
                  <a:txBody>
                    <a:bodyPr/>
                    <a:lstStyle/>
                    <a:p>
                      <a:pPr algn="ctr"/>
                      <a:r>
                        <a:rPr lang="en-SG" sz="1100" dirty="0"/>
                        <a:t>0.91</a:t>
                      </a:r>
                    </a:p>
                  </a:txBody>
                  <a:tcPr/>
                </a:tc>
                <a:tc>
                  <a:txBody>
                    <a:bodyPr/>
                    <a:lstStyle/>
                    <a:p>
                      <a:pPr algn="ctr"/>
                      <a:r>
                        <a:rPr lang="en-SG" sz="1100" dirty="0"/>
                        <a:t>0.95</a:t>
                      </a:r>
                    </a:p>
                  </a:txBody>
                  <a:tcPr/>
                </a:tc>
                <a:tc>
                  <a:txBody>
                    <a:bodyPr/>
                    <a:lstStyle/>
                    <a:p>
                      <a:pPr algn="ctr"/>
                      <a:r>
                        <a:rPr lang="en-SG" sz="1100" dirty="0"/>
                        <a:t>240</a:t>
                      </a:r>
                    </a:p>
                  </a:txBody>
                  <a:tcPr/>
                </a:tc>
                <a:extLst>
                  <a:ext uri="{0D108BD9-81ED-4DB2-BD59-A6C34878D82A}">
                    <a16:rowId xmlns:a16="http://schemas.microsoft.com/office/drawing/2014/main" val="134738055"/>
                  </a:ext>
                </a:extLst>
              </a:tr>
              <a:tr h="0">
                <a:tc>
                  <a:txBody>
                    <a:bodyPr/>
                    <a:lstStyle/>
                    <a:p>
                      <a:r>
                        <a:rPr lang="en-SG" sz="1000"/>
                        <a:t>Micro avg</a:t>
                      </a:r>
                      <a:endParaRPr lang="en-SG" sz="1000" dirty="0"/>
                    </a:p>
                  </a:txBody>
                  <a:tcPr/>
                </a:tc>
                <a:tc>
                  <a:txBody>
                    <a:bodyPr/>
                    <a:lstStyle/>
                    <a:p>
                      <a:pPr algn="ctr"/>
                      <a:r>
                        <a:rPr lang="en-SG" sz="1100" dirty="0"/>
                        <a:t>0.98</a:t>
                      </a:r>
                    </a:p>
                  </a:txBody>
                  <a:tcPr/>
                </a:tc>
                <a:tc>
                  <a:txBody>
                    <a:bodyPr/>
                    <a:lstStyle/>
                    <a:p>
                      <a:pPr algn="ctr"/>
                      <a:r>
                        <a:rPr lang="en-SG" sz="1100" dirty="0"/>
                        <a:t>0.97</a:t>
                      </a:r>
                    </a:p>
                  </a:txBody>
                  <a:tcPr/>
                </a:tc>
                <a:tc>
                  <a:txBody>
                    <a:bodyPr/>
                    <a:lstStyle/>
                    <a:p>
                      <a:pPr algn="ctr"/>
                      <a:r>
                        <a:rPr lang="en-SG" sz="1100" dirty="0"/>
                        <a:t>0.97</a:t>
                      </a:r>
                    </a:p>
                  </a:txBody>
                  <a:tcPr/>
                </a:tc>
                <a:tc>
                  <a:txBody>
                    <a:bodyPr/>
                    <a:lstStyle/>
                    <a:p>
                      <a:pPr algn="ctr"/>
                      <a:r>
                        <a:rPr lang="en-SG" sz="1100"/>
                        <a:t>1269</a:t>
                      </a:r>
                      <a:endParaRPr lang="en-SG" sz="1100" dirty="0"/>
                    </a:p>
                  </a:txBody>
                  <a:tcPr/>
                </a:tc>
                <a:extLst>
                  <a:ext uri="{0D108BD9-81ED-4DB2-BD59-A6C34878D82A}">
                    <a16:rowId xmlns:a16="http://schemas.microsoft.com/office/drawing/2014/main" val="81339615"/>
                  </a:ext>
                </a:extLst>
              </a:tr>
              <a:tr h="159174">
                <a:tc>
                  <a:txBody>
                    <a:bodyPr/>
                    <a:lstStyle/>
                    <a:p>
                      <a:r>
                        <a:rPr lang="en-SG" sz="1000"/>
                        <a:t>Macro avg</a:t>
                      </a:r>
                      <a:endParaRPr lang="en-SG" sz="1000" dirty="0"/>
                    </a:p>
                  </a:txBody>
                  <a:tcPr/>
                </a:tc>
                <a:tc>
                  <a:txBody>
                    <a:bodyPr/>
                    <a:lstStyle/>
                    <a:p>
                      <a:pPr algn="ctr"/>
                      <a:r>
                        <a:rPr lang="en-SG" sz="1100" dirty="0"/>
                        <a:t>0.98</a:t>
                      </a:r>
                    </a:p>
                  </a:txBody>
                  <a:tcPr/>
                </a:tc>
                <a:tc>
                  <a:txBody>
                    <a:bodyPr/>
                    <a:lstStyle/>
                    <a:p>
                      <a:pPr algn="ctr"/>
                      <a:r>
                        <a:rPr lang="en-SG" sz="1100" dirty="0"/>
                        <a:t>0.96</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413735822"/>
                  </a:ext>
                </a:extLst>
              </a:tr>
              <a:tr h="0">
                <a:tc>
                  <a:txBody>
                    <a:bodyPr/>
                    <a:lstStyle/>
                    <a:p>
                      <a:r>
                        <a:rPr lang="en-SG" sz="1000"/>
                        <a:t>Weighted avg</a:t>
                      </a:r>
                      <a:endParaRPr lang="en-SG" sz="1000" dirty="0"/>
                    </a:p>
                  </a:txBody>
                  <a:tcPr/>
                </a:tc>
                <a:tc>
                  <a:txBody>
                    <a:bodyPr/>
                    <a:lstStyle/>
                    <a:p>
                      <a:pPr algn="ctr"/>
                      <a:r>
                        <a:rPr lang="en-SG" sz="1100" dirty="0"/>
                        <a:t>0.98</a:t>
                      </a:r>
                    </a:p>
                  </a:txBody>
                  <a:tcPr/>
                </a:tc>
                <a:tc>
                  <a:txBody>
                    <a:bodyPr/>
                    <a:lstStyle/>
                    <a:p>
                      <a:pPr algn="ctr"/>
                      <a:r>
                        <a:rPr lang="en-SG" sz="1100" dirty="0"/>
                        <a:t>0.97</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3887720005"/>
                  </a:ext>
                </a:extLst>
              </a:tr>
              <a:tr h="0">
                <a:tc>
                  <a:txBody>
                    <a:bodyPr/>
                    <a:lstStyle/>
                    <a:p>
                      <a:r>
                        <a:rPr lang="en-SG" sz="1000"/>
                        <a:t>Samples avg</a:t>
                      </a:r>
                      <a:endParaRPr lang="en-SG" sz="1000" dirty="0"/>
                    </a:p>
                  </a:txBody>
                  <a:tcPr/>
                </a:tc>
                <a:tc>
                  <a:txBody>
                    <a:bodyPr/>
                    <a:lstStyle/>
                    <a:p>
                      <a:pPr algn="ctr"/>
                      <a:r>
                        <a:rPr lang="en-SG" sz="1100" dirty="0"/>
                        <a:t>0.94</a:t>
                      </a:r>
                    </a:p>
                  </a:txBody>
                  <a:tcPr/>
                </a:tc>
                <a:tc>
                  <a:txBody>
                    <a:bodyPr/>
                    <a:lstStyle/>
                    <a:p>
                      <a:pPr algn="ctr"/>
                      <a:r>
                        <a:rPr lang="en-SG" sz="1100" dirty="0"/>
                        <a:t>0.93</a:t>
                      </a:r>
                    </a:p>
                  </a:txBody>
                  <a:tcPr/>
                </a:tc>
                <a:tc>
                  <a:txBody>
                    <a:bodyPr/>
                    <a:lstStyle/>
                    <a:p>
                      <a:pPr algn="ctr"/>
                      <a:r>
                        <a:rPr lang="en-SG" sz="1100" dirty="0"/>
                        <a:t>0.93</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69595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MLP</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88427"/>
            <a:ext cx="5372099" cy="4708981"/>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200" b="0" i="0" u="sng" strike="noStrike" cap="none" normalizeH="0" baseline="0" dirty="0">
                <a:ln>
                  <a:noFill/>
                </a:ln>
                <a:solidFill>
                  <a:schemeClr val="bg1"/>
                </a:solidFill>
                <a:effectLst/>
                <a:latin typeface="Helvetica" panose="020B0604020202020204" pitchFamily="34" charset="0"/>
              </a:rPr>
              <a:t>Bayesian Hyperparameters Optimization</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kumimoji="0" lang="en-US" altLang="en-US" sz="1200" b="0" i="0" u="none" strike="noStrike" cap="none" normalizeH="0" baseline="0" dirty="0">
                <a:ln>
                  <a:noFill/>
                </a:ln>
                <a:solidFill>
                  <a:schemeClr val="bg1"/>
                </a:solidFill>
                <a:effectLst/>
                <a:latin typeface="Helvetica" panose="020B0604020202020204" pitchFamily="34" charset="0"/>
              </a:rPr>
              <a:t>For MLP, we are tuning seven parameters: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Activation function for the hidden layer (Activation)</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L2 penalty (Alpha)</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Number of neurons in the 1</a:t>
            </a:r>
            <a:r>
              <a:rPr lang="en-US" altLang="en-US" sz="1200" baseline="30000" dirty="0">
                <a:solidFill>
                  <a:schemeClr val="bg1"/>
                </a:solidFill>
                <a:latin typeface="Helvetica" panose="020B0604020202020204" pitchFamily="34" charset="0"/>
              </a:rPr>
              <a:t>st</a:t>
            </a:r>
            <a:r>
              <a:rPr lang="en-US" altLang="en-US" sz="1200" dirty="0">
                <a:solidFill>
                  <a:schemeClr val="bg1"/>
                </a:solidFill>
                <a:latin typeface="Helvetica" panose="020B0604020202020204" pitchFamily="34" charset="0"/>
              </a:rPr>
              <a:t> hidden layer (Neurons)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Learning rate schedule for weight updates (Learning rate)</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Initial learning rate (Initial)</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Exponent for inverse scaling learning rate (Exponent)</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Solver for weight optimization (Solver)</a:t>
            </a:r>
          </a:p>
          <a:p>
            <a:pPr marL="342900" lvl="0" indent="-342900">
              <a:lnSpc>
                <a:spcPct val="100000"/>
              </a:lnSpc>
              <a:buFont typeface="+mj-lt"/>
              <a:buAutoNum type="arabicPeriod"/>
            </a:pPr>
            <a:endParaRPr lang="en-US" altLang="en-US" sz="1200" dirty="0">
              <a:solidFill>
                <a:schemeClr val="bg1"/>
              </a:solidFill>
              <a:latin typeface="Helvetica" panose="020B0604020202020204" pitchFamily="34" charset="0"/>
            </a:endParaRPr>
          </a:p>
          <a:p>
            <a:pPr marL="0" lvl="0" indent="0">
              <a:lnSpc>
                <a:spcPct val="100000"/>
              </a:lnSpc>
              <a:buNone/>
            </a:pPr>
            <a:r>
              <a:rPr kumimoji="0" lang="en-US" altLang="en-US" sz="1200" b="0" i="0" u="none" strike="noStrike" cap="none" normalizeH="0" baseline="0" dirty="0">
                <a:ln>
                  <a:noFill/>
                </a:ln>
                <a:solidFill>
                  <a:schemeClr val="bg1"/>
                </a:solidFill>
                <a:effectLst/>
                <a:latin typeface="Helvetica" panose="020B0604020202020204" pitchFamily="34" charset="0"/>
              </a:rPr>
              <a:t>We used an informed search technique to search through the state space of these seven parameters. This technique utilizes a Bayesian approach of progressively updating its beliefs on the best hyperparameter combination. We implemented the technique using the </a:t>
            </a:r>
            <a:r>
              <a:rPr lang="en-US" altLang="en-US" sz="1200" dirty="0" err="1">
                <a:solidFill>
                  <a:schemeClr val="bg1"/>
                </a:solidFill>
                <a:latin typeface="Helvetica" panose="020B0604020202020204" pitchFamily="34" charset="0"/>
              </a:rPr>
              <a:t>H</a:t>
            </a:r>
            <a:r>
              <a:rPr kumimoji="0" lang="en-US" altLang="en-US" sz="1200" b="0" i="0" u="none" strike="noStrike" cap="none" normalizeH="0" baseline="0" dirty="0" err="1">
                <a:ln>
                  <a:noFill/>
                </a:ln>
                <a:solidFill>
                  <a:schemeClr val="bg1"/>
                </a:solidFill>
                <a:effectLst/>
                <a:latin typeface="Helvetica" panose="020B0604020202020204" pitchFamily="34" charset="0"/>
              </a:rPr>
              <a:t>yperopt</a:t>
            </a:r>
            <a:r>
              <a:rPr kumimoji="0" lang="en-US" altLang="en-US" sz="1200" b="0" i="0" u="none" strike="noStrike" cap="none" normalizeH="0" baseline="0" dirty="0">
                <a:ln>
                  <a:noFill/>
                </a:ln>
                <a:solidFill>
                  <a:schemeClr val="bg1"/>
                </a:solidFill>
                <a:effectLst/>
                <a:latin typeface="Helvetica" panose="020B0604020202020204" pitchFamily="34" charset="0"/>
              </a:rPr>
              <a:t> package.</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The state space for each of the seven parameter:</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Activation: logistic, tanh, </a:t>
            </a:r>
            <a:r>
              <a:rPr lang="en-US" altLang="en-US" sz="1200" dirty="0" err="1">
                <a:solidFill>
                  <a:schemeClr val="bg1"/>
                </a:solidFill>
                <a:latin typeface="Helvetica" panose="020B0604020202020204" pitchFamily="34" charset="0"/>
              </a:rPr>
              <a:t>relu</a:t>
            </a:r>
            <a:r>
              <a:rPr lang="en-US" altLang="en-US" sz="1200" dirty="0">
                <a:solidFill>
                  <a:schemeClr val="bg1"/>
                </a:solidFill>
                <a:latin typeface="Helvetica" panose="020B0604020202020204" pitchFamily="34" charset="0"/>
              </a:rPr>
              <a:t>, identity</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Alpha: float between 0.001 to 1000</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Neurons: integer between 1 to 55 (i.e., number of features)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Learning rate: constant, </a:t>
            </a:r>
            <a:r>
              <a:rPr lang="en-US" altLang="en-US" sz="1200" dirty="0" err="1">
                <a:solidFill>
                  <a:schemeClr val="bg1"/>
                </a:solidFill>
                <a:latin typeface="Helvetica" panose="020B0604020202020204" pitchFamily="34" charset="0"/>
              </a:rPr>
              <a:t>invscaling</a:t>
            </a:r>
            <a:r>
              <a:rPr lang="en-US" altLang="en-US" sz="1200" dirty="0">
                <a:solidFill>
                  <a:schemeClr val="bg1"/>
                </a:solidFill>
                <a:latin typeface="Helvetica" panose="020B0604020202020204" pitchFamily="34" charset="0"/>
              </a:rPr>
              <a:t>, adaptive</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Initial: float between 0.001 to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Exponent: float between 0.01 to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Solver: </a:t>
            </a:r>
            <a:r>
              <a:rPr lang="en-US" altLang="en-US" sz="1200" dirty="0" err="1">
                <a:solidFill>
                  <a:schemeClr val="bg1"/>
                </a:solidFill>
                <a:latin typeface="Helvetica" panose="020B0604020202020204" pitchFamily="34" charset="0"/>
              </a:rPr>
              <a:t>lbfgs</a:t>
            </a:r>
            <a:r>
              <a:rPr lang="en-US" altLang="en-US" sz="1200" dirty="0">
                <a:solidFill>
                  <a:schemeClr val="bg1"/>
                </a:solidFill>
                <a:latin typeface="Helvetica" panose="020B0604020202020204" pitchFamily="34" charset="0"/>
              </a:rPr>
              <a:t>, </a:t>
            </a:r>
            <a:r>
              <a:rPr lang="en-US" altLang="en-US" sz="1200" dirty="0" err="1">
                <a:solidFill>
                  <a:schemeClr val="bg1"/>
                </a:solidFill>
                <a:latin typeface="Helvetica" panose="020B0604020202020204" pitchFamily="34" charset="0"/>
              </a:rPr>
              <a:t>sgd</a:t>
            </a:r>
            <a:r>
              <a:rPr lang="en-US" altLang="en-US" sz="1200" dirty="0">
                <a:solidFill>
                  <a:schemeClr val="bg1"/>
                </a:solidFill>
                <a:latin typeface="Helvetica" panose="020B0604020202020204" pitchFamily="34" charset="0"/>
              </a:rPr>
              <a:t>, </a:t>
            </a:r>
            <a:r>
              <a:rPr lang="en-US" altLang="en-US" sz="1200" dirty="0" err="1">
                <a:solidFill>
                  <a:schemeClr val="bg1"/>
                </a:solidFill>
                <a:latin typeface="Helvetica" panose="020B0604020202020204" pitchFamily="34" charset="0"/>
              </a:rPr>
              <a:t>adam</a:t>
            </a: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438902" y="1791191"/>
            <a:ext cx="5286375" cy="4154984"/>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u="sng" dirty="0">
                <a:solidFill>
                  <a:schemeClr val="bg1"/>
                </a:solidFill>
                <a:latin typeface="Helvetica" panose="020B0604020202020204" pitchFamily="34" charset="0"/>
              </a:rPr>
              <a:t>ADDITIONAL EXPERIMENTS</a:t>
            </a:r>
          </a:p>
          <a:p>
            <a:pPr eaLnBrk="0" fontAlgn="base" hangingPunct="0">
              <a:spcBef>
                <a:spcPct val="0"/>
              </a:spcBef>
              <a:spcAft>
                <a:spcPct val="0"/>
              </a:spcAft>
            </a:pPr>
            <a:endParaRPr lang="en-SG" sz="1200" u="sng" dirty="0">
              <a:solidFill>
                <a:schemeClr val="bg1"/>
              </a:solidFill>
              <a:latin typeface="Helvetica" panose="020B0604020202020204" pitchFamily="34" charset="0"/>
            </a:endParaRPr>
          </a:p>
          <a:p>
            <a:pPr eaLnBrk="0" fontAlgn="base" hangingPunct="0">
              <a:spcBef>
                <a:spcPct val="0"/>
              </a:spcBef>
              <a:spcAft>
                <a:spcPct val="0"/>
              </a:spcAft>
            </a:pPr>
            <a:r>
              <a:rPr lang="en-SG" sz="1200" u="sng" dirty="0">
                <a:solidFill>
                  <a:schemeClr val="bg1"/>
                </a:solidFill>
                <a:latin typeface="Helvetica" panose="020B0604020202020204" pitchFamily="34" charset="0"/>
              </a:rPr>
              <a:t>1. Does adding a 2</a:t>
            </a:r>
            <a:r>
              <a:rPr lang="en-SG" sz="1200" u="sng" baseline="30000" dirty="0">
                <a:solidFill>
                  <a:schemeClr val="bg1"/>
                </a:solidFill>
                <a:latin typeface="Helvetica" panose="020B0604020202020204" pitchFamily="34" charset="0"/>
              </a:rPr>
              <a:t>nd</a:t>
            </a:r>
            <a:r>
              <a:rPr lang="en-SG" sz="1200" u="sng" dirty="0">
                <a:solidFill>
                  <a:schemeClr val="bg1"/>
                </a:solidFill>
                <a:latin typeface="Helvetica" panose="020B0604020202020204" pitchFamily="34" charset="0"/>
              </a:rPr>
              <a:t> layer increase accuracy?</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used a randomized grid search to search through the state space of all 3025 combinations of 55 neurons in 1</a:t>
            </a:r>
            <a:r>
              <a:rPr lang="en-SG" sz="1200" baseline="30000" dirty="0">
                <a:solidFill>
                  <a:schemeClr val="bg1"/>
                </a:solidFill>
                <a:latin typeface="Helvetica" panose="020B0604020202020204" pitchFamily="34" charset="0"/>
              </a:rPr>
              <a:t>st</a:t>
            </a:r>
            <a:r>
              <a:rPr lang="en-SG" sz="1200" dirty="0">
                <a:solidFill>
                  <a:schemeClr val="bg1"/>
                </a:solidFill>
                <a:latin typeface="Helvetica" panose="020B0604020202020204" pitchFamily="34" charset="0"/>
              </a:rPr>
              <a:t> and 2</a:t>
            </a:r>
            <a:r>
              <a:rPr lang="en-SG" sz="1200" baseline="30000" dirty="0">
                <a:solidFill>
                  <a:schemeClr val="bg1"/>
                </a:solidFill>
                <a:latin typeface="Helvetica" panose="020B0604020202020204" pitchFamily="34" charset="0"/>
              </a:rPr>
              <a:t>nd</a:t>
            </a:r>
            <a:r>
              <a:rPr lang="en-SG" sz="1200" dirty="0">
                <a:solidFill>
                  <a:schemeClr val="bg1"/>
                </a:solidFill>
                <a:latin typeface="Helvetica" panose="020B0604020202020204" pitchFamily="34" charset="0"/>
              </a:rPr>
              <a:t> layers. If 1% of these combinations i.e., 30 gives the best accuracy, we only need to run 425 searches to guarantee at least 99% of obtaining one of the 30 best combinations.</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found that adding a 2</a:t>
            </a:r>
            <a:r>
              <a:rPr lang="en-SG" sz="1200" baseline="30000" dirty="0">
                <a:solidFill>
                  <a:schemeClr val="bg1"/>
                </a:solidFill>
                <a:latin typeface="Helvetica" panose="020B0604020202020204" pitchFamily="34" charset="0"/>
              </a:rPr>
              <a:t>nd</a:t>
            </a:r>
            <a:r>
              <a:rPr lang="en-SG" sz="1200" dirty="0">
                <a:solidFill>
                  <a:schemeClr val="bg1"/>
                </a:solidFill>
                <a:latin typeface="Helvetica" panose="020B0604020202020204" pitchFamily="34" charset="0"/>
              </a:rPr>
              <a:t> layer </a:t>
            </a:r>
            <a:r>
              <a:rPr lang="en-SG" sz="1200" b="1" u="sng" dirty="0">
                <a:solidFill>
                  <a:schemeClr val="bg1"/>
                </a:solidFill>
                <a:latin typeface="Helvetica" panose="020B0604020202020204" pitchFamily="34" charset="0"/>
              </a:rPr>
              <a:t>didn’t increase model accuracy</a:t>
            </a:r>
            <a:r>
              <a:rPr lang="en-SG" sz="1200" dirty="0">
                <a:solidFill>
                  <a:schemeClr val="bg1"/>
                </a:solidFill>
                <a:latin typeface="Helvetica" panose="020B0604020202020204" pitchFamily="34" charset="0"/>
              </a:rPr>
              <a:t>.</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Note: We commented out these codes in the submitted documents because of the long training time required to run the codes</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u="sng" dirty="0">
                <a:solidFill>
                  <a:schemeClr val="bg1"/>
                </a:solidFill>
                <a:latin typeface="Helvetica" panose="020B0604020202020204" pitchFamily="34" charset="0"/>
              </a:rPr>
              <a:t>2. Does combining a few estimators to form an ensemble estimator increase accuracy?</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used the </a:t>
            </a:r>
            <a:r>
              <a:rPr lang="en-SG" sz="1200" dirty="0" err="1">
                <a:solidFill>
                  <a:schemeClr val="bg1"/>
                </a:solidFill>
                <a:latin typeface="Helvetica" panose="020B0604020202020204" pitchFamily="34" charset="0"/>
              </a:rPr>
              <a:t>scikit</a:t>
            </a:r>
            <a:r>
              <a:rPr lang="en-SG" sz="1200" dirty="0">
                <a:solidFill>
                  <a:schemeClr val="bg1"/>
                </a:solidFill>
                <a:latin typeface="Helvetica" panose="020B0604020202020204" pitchFamily="34" charset="0"/>
              </a:rPr>
              <a:t>-learn function </a:t>
            </a:r>
            <a:r>
              <a:rPr lang="en-SG" sz="1200" dirty="0" err="1">
                <a:solidFill>
                  <a:schemeClr val="bg1"/>
                </a:solidFill>
                <a:latin typeface="Helvetica" panose="020B0604020202020204" pitchFamily="34" charset="0"/>
              </a:rPr>
              <a:t>VotingClassifer</a:t>
            </a:r>
            <a:r>
              <a:rPr lang="en-SG" sz="1200" dirty="0">
                <a:solidFill>
                  <a:schemeClr val="bg1"/>
                </a:solidFill>
                <a:latin typeface="Helvetica" panose="020B0604020202020204" pitchFamily="34" charset="0"/>
              </a:rPr>
              <a:t> to combine the top five MLP classifiers into an ensemble estimator.</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found that the ensemble estimator </a:t>
            </a:r>
            <a:r>
              <a:rPr lang="en-SG" sz="1200" b="1" u="sng" dirty="0">
                <a:solidFill>
                  <a:schemeClr val="bg1"/>
                </a:solidFill>
                <a:latin typeface="Helvetica" panose="020B0604020202020204" pitchFamily="34" charset="0"/>
              </a:rPr>
              <a:t>didn’t increase model accuracy</a:t>
            </a:r>
            <a:r>
              <a:rPr lang="en-SG" sz="1200" dirty="0">
                <a:solidFill>
                  <a:schemeClr val="bg1"/>
                </a:solidFill>
                <a:latin typeface="Helvetica" panose="020B0604020202020204" pitchFamily="34" charset="0"/>
              </a:rPr>
              <a:t>.</a:t>
            </a: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4162266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MLP</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845302" y="1716778"/>
            <a:ext cx="5286375" cy="5078313"/>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Bayesian Hyperparameters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best accuracy </a:t>
            </a:r>
            <a:r>
              <a:rPr kumimoji="0" lang="en-US" altLang="en-US" sz="1400" b="0"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(0.95) </a:t>
            </a:r>
            <a:r>
              <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was obtained by setting the hyperparameter values to: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Activation =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relu</a:t>
            </a:r>
            <a:endPar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Alpha = 5.09</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Neurons = 9</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Learning rate = constant</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Initial = 0.52</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Exponent = 0.48</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Solver =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lbfgs</a:t>
            </a:r>
            <a:endPar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Feature Importance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We used the eli5 packages to determine feature importance through observing how randomizing the value of a feature affects accuracy. A feature that is important to the prediction of the model will cause accuracy to drop if its value is randomizes.</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three most important features are: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Amplifier 1</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3</a:t>
            </a: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141</a:t>
                      </a:r>
                    </a:p>
                  </a:txBody>
                  <a:tcPr/>
                </a:tc>
                <a:tc>
                  <a:txBody>
                    <a:bodyPr/>
                    <a:lstStyle/>
                    <a:p>
                      <a:pPr algn="ctr"/>
                      <a:r>
                        <a:rPr lang="en-SG" sz="1100" dirty="0"/>
                        <a:t>255</a:t>
                      </a:r>
                    </a:p>
                  </a:txBody>
                  <a:tcPr/>
                </a:tc>
                <a:tc>
                  <a:txBody>
                    <a:bodyPr/>
                    <a:lstStyle/>
                    <a:p>
                      <a:pPr algn="ctr"/>
                      <a:endParaRPr lang="en-SG" sz="1100" dirty="0"/>
                    </a:p>
                  </a:txBody>
                  <a:tcPr/>
                </a:tc>
                <a:tc>
                  <a:txBody>
                    <a:bodyPr/>
                    <a:lstStyle/>
                    <a:p>
                      <a:pPr algn="ctr"/>
                      <a:r>
                        <a:rPr lang="en-SG" sz="1100" b="1" dirty="0"/>
                        <a:t>775</a:t>
                      </a:r>
                    </a:p>
                  </a:txBody>
                  <a:tcPr/>
                </a:tc>
                <a:tc>
                  <a:txBody>
                    <a:bodyPr/>
                    <a:lstStyle/>
                    <a:p>
                      <a:pPr algn="ctr"/>
                      <a:r>
                        <a:rPr lang="en-SG" sz="1100" dirty="0"/>
                        <a:t>16</a:t>
                      </a:r>
                    </a:p>
                  </a:txBody>
                  <a:tcPr/>
                </a:tc>
                <a:tc>
                  <a:txBody>
                    <a:bodyPr/>
                    <a:lstStyle/>
                    <a:p>
                      <a:pPr algn="ctr"/>
                      <a:endParaRPr lang="en-SG" sz="1100" dirty="0"/>
                    </a:p>
                  </a:txBody>
                  <a:tcPr/>
                </a:tc>
                <a:tc>
                  <a:txBody>
                    <a:bodyPr/>
                    <a:lstStyle/>
                    <a:p>
                      <a:pPr algn="ctr"/>
                      <a:r>
                        <a:rPr lang="en-SG" sz="1100" b="1" dirty="0"/>
                        <a:t>595</a:t>
                      </a:r>
                    </a:p>
                  </a:txBody>
                  <a:tcPr/>
                </a:tc>
                <a:tc>
                  <a:txBody>
                    <a:bodyPr/>
                    <a:lstStyle/>
                    <a:p>
                      <a:pPr algn="ctr"/>
                      <a:r>
                        <a:rPr lang="en-SG" sz="1100" dirty="0"/>
                        <a:t>42</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0</a:t>
                      </a:r>
                    </a:p>
                  </a:txBody>
                  <a:tcPr/>
                </a:tc>
                <a:tc>
                  <a:txBody>
                    <a:bodyPr/>
                    <a:lstStyle/>
                    <a:p>
                      <a:pPr algn="ctr"/>
                      <a:r>
                        <a:rPr lang="en-SG" sz="1100" b="1" dirty="0"/>
                        <a:t>635</a:t>
                      </a:r>
                    </a:p>
                  </a:txBody>
                  <a:tcPr/>
                </a:tc>
                <a:tc>
                  <a:txBody>
                    <a:bodyPr/>
                    <a:lstStyle/>
                    <a:p>
                      <a:pPr algn="ctr"/>
                      <a:endParaRPr lang="en-SG" sz="1100" dirty="0"/>
                    </a:p>
                  </a:txBody>
                  <a:tcPr/>
                </a:tc>
                <a:tc>
                  <a:txBody>
                    <a:bodyPr/>
                    <a:lstStyle/>
                    <a:p>
                      <a:pPr algn="ctr"/>
                      <a:r>
                        <a:rPr lang="en-SG" sz="1100" dirty="0"/>
                        <a:t>102</a:t>
                      </a:r>
                    </a:p>
                  </a:txBody>
                  <a:tcPr/>
                </a:tc>
                <a:tc>
                  <a:txBody>
                    <a:bodyPr/>
                    <a:lstStyle/>
                    <a:p>
                      <a:pPr algn="ctr"/>
                      <a:r>
                        <a:rPr lang="en-SG" sz="1100" b="1" dirty="0"/>
                        <a:t>138</a:t>
                      </a:r>
                    </a:p>
                  </a:txBody>
                  <a:tcPr/>
                </a:tc>
                <a:tc>
                  <a:txBody>
                    <a:bodyPr/>
                    <a:lstStyle/>
                    <a:p>
                      <a:pPr algn="ctr"/>
                      <a:endParaRPr lang="en-SG" sz="1100" dirty="0"/>
                    </a:p>
                  </a:txBody>
                  <a:tcPr/>
                </a:tc>
                <a:tc>
                  <a:txBody>
                    <a:bodyPr/>
                    <a:lstStyle/>
                    <a:p>
                      <a:pPr algn="ctr"/>
                      <a:r>
                        <a:rPr lang="en-SG" sz="1100" dirty="0"/>
                        <a:t>23</a:t>
                      </a:r>
                    </a:p>
                  </a:txBody>
                  <a:tcPr/>
                </a:tc>
                <a:tc>
                  <a:txBody>
                    <a:bodyPr/>
                    <a:lstStyle/>
                    <a:p>
                      <a:pPr algn="ctr"/>
                      <a:r>
                        <a:rPr lang="en-SG" sz="1100" b="1" dirty="0"/>
                        <a:t>371</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dirty="0"/>
                        <a:t>SB</a:t>
                      </a:r>
                    </a:p>
                  </a:txBody>
                  <a:tcPr/>
                </a:tc>
                <a:tc>
                  <a:txBody>
                    <a:bodyPr/>
                    <a:lstStyle/>
                    <a:p>
                      <a:pPr algn="ctr"/>
                      <a:r>
                        <a:rPr lang="en-SG" sz="1100" dirty="0"/>
                        <a:t>0.71</a:t>
                      </a:r>
                    </a:p>
                  </a:txBody>
                  <a:tcPr/>
                </a:tc>
                <a:tc>
                  <a:txBody>
                    <a:bodyPr/>
                    <a:lstStyle/>
                    <a:p>
                      <a:pPr algn="ctr"/>
                      <a:r>
                        <a:rPr lang="en-SG" sz="1100" dirty="0"/>
                        <a:t>1.00</a:t>
                      </a:r>
                    </a:p>
                  </a:txBody>
                  <a:tcPr/>
                </a:tc>
                <a:tc>
                  <a:txBody>
                    <a:bodyPr/>
                    <a:lstStyle/>
                    <a:p>
                      <a:pPr algn="ctr"/>
                      <a:r>
                        <a:rPr lang="en-SG" sz="1100" dirty="0"/>
                        <a:t>0.83</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dirty="0"/>
                        <a:t>ROW</a:t>
                      </a:r>
                    </a:p>
                  </a:txBody>
                  <a:tcPr/>
                </a:tc>
                <a:tc>
                  <a:txBody>
                    <a:bodyPr/>
                    <a:lstStyle/>
                    <a:p>
                      <a:pPr algn="ctr"/>
                      <a:r>
                        <a:rPr lang="en-SG" sz="1100" dirty="0"/>
                        <a:t>0.90</a:t>
                      </a:r>
                    </a:p>
                  </a:txBody>
                  <a:tcPr/>
                </a:tc>
                <a:tc>
                  <a:txBody>
                    <a:bodyPr/>
                    <a:lstStyle/>
                    <a:p>
                      <a:pPr algn="ctr"/>
                      <a:r>
                        <a:rPr lang="en-SG" sz="1100" dirty="0"/>
                        <a:t>0.57</a:t>
                      </a:r>
                    </a:p>
                  </a:txBody>
                  <a:tcPr/>
                </a:tc>
                <a:tc>
                  <a:txBody>
                    <a:bodyPr/>
                    <a:lstStyle/>
                    <a:p>
                      <a:pPr algn="ctr"/>
                      <a:r>
                        <a:rPr lang="en-SG" sz="1100" dirty="0"/>
                        <a:t>0.70</a:t>
                      </a:r>
                    </a:p>
                  </a:txBody>
                  <a:tcPr/>
                </a:tc>
                <a:tc>
                  <a:txBody>
                    <a:bodyPr/>
                    <a:lstStyle/>
                    <a:p>
                      <a:pPr algn="ctr"/>
                      <a:r>
                        <a:rPr lang="en-SG" sz="1100" dirty="0"/>
                        <a:t>240</a:t>
                      </a:r>
                    </a:p>
                  </a:txBody>
                  <a:tcPr/>
                </a:tc>
                <a:extLst>
                  <a:ext uri="{0D108BD9-81ED-4DB2-BD59-A6C34878D82A}">
                    <a16:rowId xmlns:a16="http://schemas.microsoft.com/office/drawing/2014/main" val="4090710273"/>
                  </a:ext>
                </a:extLst>
              </a:tr>
              <a:tr h="162984">
                <a:tc>
                  <a:txBody>
                    <a:bodyPr/>
                    <a:lstStyle/>
                    <a:p>
                      <a:r>
                        <a:rPr lang="en-SG" sz="1000" dirty="0"/>
                        <a:t>COL</a:t>
                      </a:r>
                    </a:p>
                  </a:txBody>
                  <a:tcPr/>
                </a:tc>
                <a:tc>
                  <a:txBody>
                    <a:bodyPr/>
                    <a:lstStyle/>
                    <a:p>
                      <a:pPr algn="ctr"/>
                      <a:r>
                        <a:rPr lang="en-SG" sz="1100" dirty="0"/>
                        <a:t>0.90</a:t>
                      </a:r>
                    </a:p>
                  </a:txBody>
                  <a:tcPr/>
                </a:tc>
                <a:tc>
                  <a:txBody>
                    <a:bodyPr/>
                    <a:lstStyle/>
                    <a:p>
                      <a:pPr algn="ctr"/>
                      <a:r>
                        <a:rPr lang="en-SG" sz="1100" dirty="0"/>
                        <a:t>0.94</a:t>
                      </a:r>
                    </a:p>
                  </a:txBody>
                  <a:tcPr/>
                </a:tc>
                <a:tc>
                  <a:txBody>
                    <a:bodyPr/>
                    <a:lstStyle/>
                    <a:p>
                      <a:pPr algn="ctr"/>
                      <a:r>
                        <a:rPr lang="en-SG" sz="1100" dirty="0"/>
                        <a:t>0.92</a:t>
                      </a:r>
                    </a:p>
                  </a:txBody>
                  <a:tcPr/>
                </a:tc>
                <a:tc>
                  <a:txBody>
                    <a:bodyPr/>
                    <a:lstStyle/>
                    <a:p>
                      <a:pPr algn="ctr"/>
                      <a:r>
                        <a:rPr lang="en-SG" sz="1100" dirty="0"/>
                        <a:t>394</a:t>
                      </a:r>
                    </a:p>
                  </a:txBody>
                  <a:tcPr/>
                </a:tc>
                <a:extLst>
                  <a:ext uri="{0D108BD9-81ED-4DB2-BD59-A6C34878D82A}">
                    <a16:rowId xmlns:a16="http://schemas.microsoft.com/office/drawing/2014/main" val="134738055"/>
                  </a:ext>
                </a:extLst>
              </a:tr>
              <a:tr h="0">
                <a:tc>
                  <a:txBody>
                    <a:bodyPr/>
                    <a:lstStyle/>
                    <a:p>
                      <a:r>
                        <a:rPr lang="en-SG" sz="1000" dirty="0"/>
                        <a:t>Micro </a:t>
                      </a:r>
                      <a:r>
                        <a:rPr lang="en-SG" sz="1000" dirty="0" err="1"/>
                        <a:t>avg</a:t>
                      </a:r>
                      <a:endParaRPr lang="en-SG" sz="1000" dirty="0"/>
                    </a:p>
                  </a:txBody>
                  <a:tcPr/>
                </a:tc>
                <a:tc>
                  <a:txBody>
                    <a:bodyPr/>
                    <a:lstStyle/>
                    <a:p>
                      <a:pPr algn="ctr"/>
                      <a:r>
                        <a:rPr lang="en-SG" sz="1100" dirty="0"/>
                        <a:t>0.79</a:t>
                      </a:r>
                    </a:p>
                  </a:txBody>
                  <a:tcPr/>
                </a:tc>
                <a:tc>
                  <a:txBody>
                    <a:bodyPr/>
                    <a:lstStyle/>
                    <a:p>
                      <a:pPr algn="ctr"/>
                      <a:r>
                        <a:rPr lang="en-SG" sz="1100" dirty="0"/>
                        <a:t>0.90</a:t>
                      </a:r>
                    </a:p>
                  </a:txBody>
                  <a:tcPr/>
                </a:tc>
                <a:tc>
                  <a:txBody>
                    <a:bodyPr/>
                    <a:lstStyle/>
                    <a:p>
                      <a:pPr algn="ctr"/>
                      <a:r>
                        <a:rPr lang="en-SG" sz="1100" dirty="0"/>
                        <a:t>0.84</a:t>
                      </a:r>
                    </a:p>
                  </a:txBody>
                  <a:tcPr/>
                </a:tc>
                <a:tc>
                  <a:txBody>
                    <a:bodyPr/>
                    <a:lstStyle/>
                    <a:p>
                      <a:pPr algn="ctr"/>
                      <a:r>
                        <a:rPr lang="en-SG" sz="1100" dirty="0"/>
                        <a:t>1269</a:t>
                      </a:r>
                    </a:p>
                  </a:txBody>
                  <a:tcPr/>
                </a:tc>
                <a:extLst>
                  <a:ext uri="{0D108BD9-81ED-4DB2-BD59-A6C34878D82A}">
                    <a16:rowId xmlns:a16="http://schemas.microsoft.com/office/drawing/2014/main" val="81339615"/>
                  </a:ext>
                </a:extLst>
              </a:tr>
              <a:tr h="159174">
                <a:tc>
                  <a:txBody>
                    <a:bodyPr/>
                    <a:lstStyle/>
                    <a:p>
                      <a:r>
                        <a:rPr lang="en-SG" sz="1000" dirty="0"/>
                        <a:t>Macro </a:t>
                      </a:r>
                      <a:r>
                        <a:rPr lang="en-SG" sz="1000" dirty="0" err="1"/>
                        <a:t>avg</a:t>
                      </a:r>
                      <a:endParaRPr lang="en-SG" sz="1000" dirty="0"/>
                    </a:p>
                  </a:txBody>
                  <a:tcPr/>
                </a:tc>
                <a:tc>
                  <a:txBody>
                    <a:bodyPr/>
                    <a:lstStyle/>
                    <a:p>
                      <a:pPr algn="ctr"/>
                      <a:r>
                        <a:rPr lang="en-SG" sz="1100" dirty="0"/>
                        <a:t>0.84</a:t>
                      </a:r>
                    </a:p>
                  </a:txBody>
                  <a:tcPr/>
                </a:tc>
                <a:tc>
                  <a:txBody>
                    <a:bodyPr/>
                    <a:lstStyle/>
                    <a:p>
                      <a:pPr algn="ctr"/>
                      <a:r>
                        <a:rPr lang="en-SG" sz="1100" dirty="0"/>
                        <a:t>0.84</a:t>
                      </a:r>
                    </a:p>
                  </a:txBody>
                  <a:tcPr/>
                </a:tc>
                <a:tc>
                  <a:txBody>
                    <a:bodyPr/>
                    <a:lstStyle/>
                    <a:p>
                      <a:pPr algn="ctr"/>
                      <a:r>
                        <a:rPr lang="en-SG" sz="1100" dirty="0"/>
                        <a:t>0.82</a:t>
                      </a:r>
                    </a:p>
                  </a:txBody>
                  <a:tcPr/>
                </a:tc>
                <a:tc>
                  <a:txBody>
                    <a:bodyPr/>
                    <a:lstStyle/>
                    <a:p>
                      <a:pPr algn="ctr"/>
                      <a:r>
                        <a:rPr lang="en-SG" sz="1100" dirty="0"/>
                        <a:t>1269</a:t>
                      </a:r>
                    </a:p>
                  </a:txBody>
                  <a:tcPr/>
                </a:tc>
                <a:extLst>
                  <a:ext uri="{0D108BD9-81ED-4DB2-BD59-A6C34878D82A}">
                    <a16:rowId xmlns:a16="http://schemas.microsoft.com/office/drawing/2014/main" val="413735822"/>
                  </a:ext>
                </a:extLst>
              </a:tr>
              <a:tr h="0">
                <a:tc>
                  <a:txBody>
                    <a:bodyPr/>
                    <a:lstStyle/>
                    <a:p>
                      <a:r>
                        <a:rPr lang="en-SG" sz="1000" dirty="0"/>
                        <a:t>Weighted </a:t>
                      </a:r>
                      <a:r>
                        <a:rPr lang="en-SG" sz="1000" dirty="0" err="1"/>
                        <a:t>avg</a:t>
                      </a:r>
                      <a:endParaRPr lang="en-SG" sz="1000" dirty="0"/>
                    </a:p>
                  </a:txBody>
                  <a:tcPr/>
                </a:tc>
                <a:tc>
                  <a:txBody>
                    <a:bodyPr/>
                    <a:lstStyle/>
                    <a:p>
                      <a:pPr algn="ctr"/>
                      <a:r>
                        <a:rPr lang="en-SG" sz="1100" dirty="0"/>
                        <a:t>0.81</a:t>
                      </a:r>
                    </a:p>
                  </a:txBody>
                  <a:tcPr/>
                </a:tc>
                <a:tc>
                  <a:txBody>
                    <a:bodyPr/>
                    <a:lstStyle/>
                    <a:p>
                      <a:pPr algn="ctr"/>
                      <a:r>
                        <a:rPr lang="en-SG" sz="1100" dirty="0"/>
                        <a:t>0.90</a:t>
                      </a:r>
                    </a:p>
                  </a:txBody>
                  <a:tcPr/>
                </a:tc>
                <a:tc>
                  <a:txBody>
                    <a:bodyPr/>
                    <a:lstStyle/>
                    <a:p>
                      <a:pPr algn="ctr"/>
                      <a:r>
                        <a:rPr lang="en-SG" sz="1100" dirty="0"/>
                        <a:t>0.83</a:t>
                      </a:r>
                    </a:p>
                  </a:txBody>
                  <a:tcPr/>
                </a:tc>
                <a:tc>
                  <a:txBody>
                    <a:bodyPr/>
                    <a:lstStyle/>
                    <a:p>
                      <a:pPr algn="ctr"/>
                      <a:r>
                        <a:rPr lang="en-SG" sz="1100" dirty="0"/>
                        <a:t>1269</a:t>
                      </a:r>
                    </a:p>
                  </a:txBody>
                  <a:tcPr/>
                </a:tc>
                <a:extLst>
                  <a:ext uri="{0D108BD9-81ED-4DB2-BD59-A6C34878D82A}">
                    <a16:rowId xmlns:a16="http://schemas.microsoft.com/office/drawing/2014/main" val="3887720005"/>
                  </a:ext>
                </a:extLst>
              </a:tr>
              <a:tr h="0">
                <a:tc>
                  <a:txBody>
                    <a:bodyPr/>
                    <a:lstStyle/>
                    <a:p>
                      <a:r>
                        <a:rPr lang="en-SG" sz="1000" dirty="0"/>
                        <a:t>Samples </a:t>
                      </a:r>
                      <a:r>
                        <a:rPr lang="en-SG" sz="1000" dirty="0" err="1"/>
                        <a:t>avg</a:t>
                      </a:r>
                      <a:endParaRPr lang="en-SG" sz="1000" dirty="0"/>
                    </a:p>
                  </a:txBody>
                  <a:tcPr/>
                </a:tc>
                <a:tc>
                  <a:txBody>
                    <a:bodyPr/>
                    <a:lstStyle/>
                    <a:p>
                      <a:pPr algn="ctr"/>
                      <a:r>
                        <a:rPr lang="en-SG" sz="1100" dirty="0"/>
                        <a:t>0.79</a:t>
                      </a:r>
                    </a:p>
                  </a:txBody>
                  <a:tcPr/>
                </a:tc>
                <a:tc>
                  <a:txBody>
                    <a:bodyPr/>
                    <a:lstStyle/>
                    <a:p>
                      <a:pPr algn="ctr"/>
                      <a:r>
                        <a:rPr lang="en-SG" sz="1100" dirty="0"/>
                        <a:t>0.84</a:t>
                      </a:r>
                    </a:p>
                  </a:txBody>
                  <a:tcPr/>
                </a:tc>
                <a:tc>
                  <a:txBody>
                    <a:bodyPr/>
                    <a:lstStyle/>
                    <a:p>
                      <a:pPr algn="ctr"/>
                      <a:r>
                        <a:rPr lang="en-SG" sz="1100" dirty="0"/>
                        <a:t>0.80</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14086650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EC007BFE-3385-4ECE-B7B6-883009AC52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7" name="Rectangle 6">
            <a:extLst>
              <a:ext uri="{FF2B5EF4-FFF2-40B4-BE49-F238E27FC236}">
                <a16:creationId xmlns:a16="http://schemas.microsoft.com/office/drawing/2014/main" id="{44494409-FEDA-4FB7-80A9-979D9081E05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943E748B-76B2-434B-9472-021BBA36AC54}"/>
              </a:ext>
            </a:extLst>
          </p:cNvPr>
          <p:cNvSpPr>
            <a:spLocks noGrp="1"/>
          </p:cNvSpPr>
          <p:nvPr>
            <p:ph type="title"/>
          </p:nvPr>
        </p:nvSpPr>
        <p:spPr>
          <a:xfrm>
            <a:off x="838200" y="365126"/>
            <a:ext cx="10515600" cy="73025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SVM</a:t>
            </a:r>
          </a:p>
        </p:txBody>
      </p:sp>
      <p:sp>
        <p:nvSpPr>
          <p:cNvPr id="4" name="Rectangle 1">
            <a:extLst>
              <a:ext uri="{FF2B5EF4-FFF2-40B4-BE49-F238E27FC236}">
                <a16:creationId xmlns:a16="http://schemas.microsoft.com/office/drawing/2014/main" id="{2F7B7C67-B8F9-406C-81F4-69EA2094F8F4}"/>
              </a:ext>
            </a:extLst>
          </p:cNvPr>
          <p:cNvSpPr>
            <a:spLocks noGrp="1" noChangeArrowheads="1"/>
          </p:cNvSpPr>
          <p:nvPr>
            <p:ph idx="1"/>
          </p:nvPr>
        </p:nvSpPr>
        <p:spPr bwMode="auto">
          <a:xfrm>
            <a:off x="457199" y="2428978"/>
            <a:ext cx="5372099" cy="3754874"/>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400" b="0" i="0" u="none" strike="noStrike" cap="none" normalizeH="0" baseline="0" dirty="0">
                <a:ln>
                  <a:noFill/>
                </a:ln>
                <a:solidFill>
                  <a:schemeClr val="bg1"/>
                </a:solidFill>
                <a:effectLst/>
                <a:latin typeface="Helvetica" panose="020B0604020202020204" pitchFamily="34" charset="0"/>
              </a:rPr>
              <a:t>For SVM, we are using the </a:t>
            </a:r>
            <a:r>
              <a:rPr lang="en-US" altLang="en-US" sz="1400" dirty="0">
                <a:solidFill>
                  <a:schemeClr val="bg1"/>
                </a:solidFill>
                <a:latin typeface="Helvetica" panose="020B0604020202020204" pitchFamily="34" charset="0"/>
              </a:rPr>
              <a:t>Radial Basis Function (RBF)</a:t>
            </a:r>
            <a:r>
              <a:rPr kumimoji="0" lang="en-US" altLang="en-US" sz="1400" b="0" i="0" u="none" strike="noStrike" cap="none" normalizeH="0" baseline="0" dirty="0">
                <a:ln>
                  <a:noFill/>
                </a:ln>
                <a:solidFill>
                  <a:schemeClr val="bg1"/>
                </a:solidFill>
                <a:effectLst/>
                <a:latin typeface="Helvetica" panose="020B0604020202020204" pitchFamily="34" charset="0"/>
              </a:rPr>
              <a:t> kernel. Two parameters have some levels of effect on the results, and they are the gamma and C.</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a:t>
            </a:r>
            <a:r>
              <a:rPr lang="en-US" altLang="en-US" sz="1400" dirty="0">
                <a:solidFill>
                  <a:schemeClr val="bg1"/>
                </a:solidFill>
                <a:latin typeface="Helvetica" panose="020B0604020202020204" pitchFamily="34" charset="0"/>
              </a:rPr>
              <a:t>gamma </a:t>
            </a:r>
            <a:r>
              <a:rPr kumimoji="0" lang="en-US" altLang="en-US" sz="1400" b="0" i="0" u="none" strike="noStrike" cap="none" normalizeH="0" baseline="0" dirty="0">
                <a:ln>
                  <a:noFill/>
                </a:ln>
                <a:solidFill>
                  <a:schemeClr val="bg1"/>
                </a:solidFill>
                <a:effectLst/>
                <a:latin typeface="Helvetica" panose="020B0604020202020204" pitchFamily="34" charset="0"/>
              </a:rPr>
              <a:t>parameter defines how far the influence of a single training example reaches, with low values meaning ‘far’ and high values meaning ‘close’. The gamma can be seen as the inverse of the radius of influence of samples selected by the model as support vectors.</a:t>
            </a:r>
            <a:endParaRPr kumimoji="0" lang="en-US" altLang="en-US" sz="14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C parameter trades off correct classification of training examples against maximization of the decision function’s margin. Larger values of C means that a smaller margin will be accepted. A lower C gives a larger margin. This would mean a simpler decision function, but it erodes training accuracy. Hence C is like a regularization parameter in the SVM.</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chemeClr val="bg1"/>
                </a:solidFill>
                <a:latin typeface="Helvetica" panose="020B0604020202020204" pitchFamily="34" charset="0"/>
              </a:rPr>
              <a:t>The program runs thru different permutations of gamma and C using nested While and For loops. The optimal values of gamma and C are then established.</a:t>
            </a:r>
            <a:endParaRPr kumimoji="0" lang="en-US" altLang="en-US" sz="1400" b="0" i="0" u="none" strike="noStrike" cap="none" normalizeH="0" baseline="0" dirty="0">
              <a:ln>
                <a:noFill/>
              </a:ln>
              <a:solidFill>
                <a:schemeClr val="bg1"/>
              </a:solidFill>
              <a:effectLst/>
            </a:endParaRPr>
          </a:p>
        </p:txBody>
      </p:sp>
      <p:sp>
        <p:nvSpPr>
          <p:cNvPr id="5" name="Rectangle 4">
            <a:extLst>
              <a:ext uri="{FF2B5EF4-FFF2-40B4-BE49-F238E27FC236}">
                <a16:creationId xmlns:a16="http://schemas.microsoft.com/office/drawing/2014/main" id="{CDA66506-0DF5-470F-ADA6-D34620EFDB29}"/>
              </a:ext>
            </a:extLst>
          </p:cNvPr>
          <p:cNvSpPr/>
          <p:nvPr/>
        </p:nvSpPr>
        <p:spPr>
          <a:xfrm>
            <a:off x="5981700" y="2536700"/>
            <a:ext cx="6057900" cy="3416320"/>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dirty="0">
                <a:solidFill>
                  <a:schemeClr val="bg1"/>
                </a:solidFill>
                <a:latin typeface="Helvetica" panose="020B0604020202020204" pitchFamily="34" charset="0"/>
              </a:rPr>
              <a:t>while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&lt; 10:</a:t>
            </a:r>
          </a:p>
          <a:p>
            <a:pPr eaLnBrk="0" fontAlgn="base" hangingPunct="0">
              <a:spcBef>
                <a:spcPct val="0"/>
              </a:spcBef>
              <a:spcAft>
                <a:spcPct val="0"/>
              </a:spcAft>
            </a:pPr>
            <a:r>
              <a:rPr lang="en-SG" sz="1200" dirty="0">
                <a:solidFill>
                  <a:schemeClr val="bg1"/>
                </a:solidFill>
                <a:latin typeface="Helvetica" panose="020B0604020202020204" pitchFamily="34" charset="0"/>
              </a:rPr>
              <a:t>    for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in range(1,10,1):</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OneVsRestClassifier</a:t>
            </a:r>
            <a:r>
              <a:rPr lang="en-SG" sz="1200" dirty="0">
                <a:solidFill>
                  <a:schemeClr val="bg1"/>
                </a:solidFill>
                <a:latin typeface="Helvetica" panose="020B0604020202020204" pitchFamily="34" charset="0"/>
              </a:rPr>
              <a:t>( SVC(kernel="</a:t>
            </a:r>
            <a:r>
              <a:rPr lang="en-SG" sz="1200" dirty="0" err="1">
                <a:solidFill>
                  <a:schemeClr val="bg1"/>
                </a:solidFill>
                <a:latin typeface="Helvetica" panose="020B0604020202020204" pitchFamily="34" charset="0"/>
              </a:rPr>
              <a:t>rbf</a:t>
            </a:r>
            <a:r>
              <a:rPr lang="en-SG" sz="1200" dirty="0">
                <a:solidFill>
                  <a:schemeClr val="bg1"/>
                </a:solidFill>
                <a:latin typeface="Helvetica" panose="020B0604020202020204" pitchFamily="34" charset="0"/>
              </a:rPr>
              <a:t>", gamma=</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C=</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svm.fit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predictions = </a:t>
            </a:r>
            <a:r>
              <a:rPr lang="en-SG" sz="1200" dirty="0" err="1">
                <a:solidFill>
                  <a:schemeClr val="bg1"/>
                </a:solidFill>
                <a:latin typeface="Helvetica" panose="020B0604020202020204" pitchFamily="34" charset="0"/>
              </a:rPr>
              <a:t>svm.predict</a:t>
            </a:r>
            <a:r>
              <a:rPr lang="en-SG" sz="1200" dirty="0">
                <a:solidFill>
                  <a:schemeClr val="bg1"/>
                </a:solidFill>
                <a:latin typeface="Helvetica" panose="020B0604020202020204" pitchFamily="34" charset="0"/>
              </a:rPr>
              <a:t>(X_test2)</a:t>
            </a:r>
          </a:p>
          <a:p>
            <a:pPr eaLnBrk="0" fontAlgn="base" hangingPunct="0">
              <a:spcBef>
                <a:spcPct val="0"/>
              </a:spcBef>
              <a:spcAft>
                <a:spcPct val="0"/>
              </a:spcAft>
            </a:pPr>
            <a:r>
              <a:rPr lang="en-SG" sz="1200" dirty="0">
                <a:solidFill>
                  <a:schemeClr val="bg1"/>
                </a:solidFill>
                <a:latin typeface="Helvetica" panose="020B0604020202020204" pitchFamily="34" charset="0"/>
              </a:rPr>
              <a:t>        if </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 &gt; </a:t>
            </a:r>
            <a:r>
              <a:rPr lang="en-SG" sz="1200" dirty="0" err="1">
                <a:solidFill>
                  <a:schemeClr val="bg1"/>
                </a:solidFill>
                <a:latin typeface="Helvetica" panose="020B0604020202020204" pitchFamily="34" charset="0"/>
              </a:rPr>
              <a:t>max_score</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max_score</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optimal_C</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C_val</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optimal_gamma</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gamma_value</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        from </a:t>
            </a:r>
            <a:r>
              <a:rPr lang="en-SG" sz="1200" dirty="0" err="1">
                <a:solidFill>
                  <a:schemeClr val="bg1"/>
                </a:solidFill>
                <a:latin typeface="Helvetica" panose="020B0604020202020204" pitchFamily="34" charset="0"/>
              </a:rPr>
              <a:t>sklearn.metrics</a:t>
            </a:r>
            <a:r>
              <a:rPr lang="en-SG" sz="1200" dirty="0">
                <a:solidFill>
                  <a:schemeClr val="bg1"/>
                </a:solidFill>
                <a:latin typeface="Helvetica" panose="020B0604020202020204" pitchFamily="34" charset="0"/>
              </a:rPr>
              <a:t> import </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confusion_matrix</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print("C= ",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print("gamma= ",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multilabel_confusion_matrix</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training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test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(X_test2, </a:t>
            </a:r>
            <a:r>
              <a:rPr lang="en-SG" sz="1200" dirty="0" err="1">
                <a:solidFill>
                  <a:schemeClr val="bg1"/>
                </a:solidFill>
                <a:latin typeface="Helvetica" panose="020B0604020202020204" pitchFamily="34" charset="0"/>
              </a:rPr>
              <a:t>y_test</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+ 0.01</a:t>
            </a:r>
          </a:p>
        </p:txBody>
      </p:sp>
      <p:sp>
        <p:nvSpPr>
          <p:cNvPr id="8" name="Rectangle 7">
            <a:extLst>
              <a:ext uri="{FF2B5EF4-FFF2-40B4-BE49-F238E27FC236}">
                <a16:creationId xmlns:a16="http://schemas.microsoft.com/office/drawing/2014/main" id="{745339A3-FFC4-4D0F-A478-1EB02099831B}"/>
              </a:ext>
            </a:extLst>
          </p:cNvPr>
          <p:cNvSpPr/>
          <p:nvPr/>
        </p:nvSpPr>
        <p:spPr>
          <a:xfrm>
            <a:off x="5981700" y="2129179"/>
            <a:ext cx="6057900"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The program:</a:t>
            </a:r>
          </a:p>
        </p:txBody>
      </p:sp>
      <p:sp>
        <p:nvSpPr>
          <p:cNvPr id="9" name="Rectangle 8">
            <a:extLst>
              <a:ext uri="{FF2B5EF4-FFF2-40B4-BE49-F238E27FC236}">
                <a16:creationId xmlns:a16="http://schemas.microsoft.com/office/drawing/2014/main" id="{DB4D20C0-ACC8-4F40-BFEC-1D8798CCB0B7}"/>
              </a:ext>
            </a:extLst>
          </p:cNvPr>
          <p:cNvSpPr/>
          <p:nvPr/>
        </p:nvSpPr>
        <p:spPr>
          <a:xfrm>
            <a:off x="447673" y="2129180"/>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1579984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SVM</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739519" y="1673232"/>
            <a:ext cx="5286375" cy="240065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SVM Hyperparameters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lvl="0"/>
            <a:r>
              <a:rPr kumimoji="0" lang="en-US" altLang="en-US" sz="14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best </a:t>
            </a:r>
            <a:r>
              <a:rPr lang="en-US" altLang="en-US" sz="1400" dirty="0">
                <a:solidFill>
                  <a:prstClr val="white"/>
                </a:solidFill>
                <a:latin typeface="Helvetica" panose="020B0604020202020204" pitchFamily="34" charset="0"/>
              </a:rPr>
              <a:t>accuracy </a:t>
            </a:r>
            <a:r>
              <a:rPr lang="en-US" altLang="en-US" sz="1400" dirty="0">
                <a:solidFill>
                  <a:srgbClr val="FFFF00"/>
                </a:solidFill>
                <a:latin typeface="Helvetica" panose="020B0604020202020204" pitchFamily="34" charset="0"/>
              </a:rPr>
              <a:t>(0.984 on Training and 0.942 on Test) </a:t>
            </a:r>
            <a:r>
              <a:rPr kumimoji="0" lang="en-US" altLang="en-US" sz="14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was achieved and doesn’t improve beyond the following parameter settings: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6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C = </a:t>
            </a:r>
            <a:r>
              <a:rPr lang="en-US" altLang="en-US" sz="1600" b="1" dirty="0">
                <a:solidFill>
                  <a:srgbClr val="FFFF00"/>
                </a:solidFill>
                <a:latin typeface="Helvetica" panose="020B0604020202020204" pitchFamily="34" charset="0"/>
              </a:rPr>
              <a:t>4</a:t>
            </a:r>
            <a:endParaRPr kumimoji="0" lang="en-US" altLang="en-US" sz="1600" b="1" i="0" u="none" strike="noStrike" kern="1200" cap="none" spc="0" normalizeH="0" baseline="0" noProof="0" dirty="0">
              <a:ln>
                <a:noFill/>
              </a:ln>
              <a:solidFill>
                <a:srgbClr val="FFFF00"/>
              </a:solidFill>
              <a:effectLst/>
              <a:uLnTx/>
              <a:uFillTx/>
              <a:latin typeface="Helvetica"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6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Gamma = 0.11</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extLst>
              <p:ext uri="{D42A27DB-BD31-4B8C-83A1-F6EECF244321}">
                <p14:modId xmlns:p14="http://schemas.microsoft.com/office/powerpoint/2010/main" val="2154512969"/>
              </p:ext>
            </p:extLst>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382</a:t>
                      </a:r>
                    </a:p>
                  </a:txBody>
                  <a:tcPr/>
                </a:tc>
                <a:tc>
                  <a:txBody>
                    <a:bodyPr/>
                    <a:lstStyle/>
                    <a:p>
                      <a:pPr algn="ctr"/>
                      <a:r>
                        <a:rPr lang="en-SG" sz="1100" dirty="0"/>
                        <a:t>14</a:t>
                      </a:r>
                    </a:p>
                  </a:txBody>
                  <a:tcPr/>
                </a:tc>
                <a:tc>
                  <a:txBody>
                    <a:bodyPr/>
                    <a:lstStyle/>
                    <a:p>
                      <a:pPr algn="ctr"/>
                      <a:endParaRPr lang="en-SG" sz="1100" dirty="0"/>
                    </a:p>
                  </a:txBody>
                  <a:tcPr/>
                </a:tc>
                <a:tc>
                  <a:txBody>
                    <a:bodyPr/>
                    <a:lstStyle/>
                    <a:p>
                      <a:pPr algn="ctr"/>
                      <a:r>
                        <a:rPr lang="en-SG" sz="1100" b="1" dirty="0"/>
                        <a:t>617</a:t>
                      </a:r>
                    </a:p>
                  </a:txBody>
                  <a:tcPr/>
                </a:tc>
                <a:tc>
                  <a:txBody>
                    <a:bodyPr/>
                    <a:lstStyle/>
                    <a:p>
                      <a:pPr algn="ctr"/>
                      <a:r>
                        <a:rPr lang="en-SG" sz="1100" dirty="0"/>
                        <a:t>20</a:t>
                      </a:r>
                    </a:p>
                  </a:txBody>
                  <a:tcPr/>
                </a:tc>
                <a:tc>
                  <a:txBody>
                    <a:bodyPr/>
                    <a:lstStyle/>
                    <a:p>
                      <a:pPr algn="ctr"/>
                      <a:endParaRPr lang="en-SG" sz="1100" dirty="0"/>
                    </a:p>
                  </a:txBody>
                  <a:tcPr/>
                </a:tc>
                <a:tc>
                  <a:txBody>
                    <a:bodyPr/>
                    <a:lstStyle/>
                    <a:p>
                      <a:pPr algn="ctr"/>
                      <a:r>
                        <a:rPr lang="en-SG" sz="1100" b="1" dirty="0"/>
                        <a:t>773</a:t>
                      </a:r>
                    </a:p>
                  </a:txBody>
                  <a:tcPr/>
                </a:tc>
                <a:tc>
                  <a:txBody>
                    <a:bodyPr/>
                    <a:lstStyle/>
                    <a:p>
                      <a:pPr algn="ctr"/>
                      <a:r>
                        <a:rPr lang="en-SG" sz="1100" dirty="0"/>
                        <a:t>18</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0</a:t>
                      </a:r>
                    </a:p>
                  </a:txBody>
                  <a:tcPr/>
                </a:tc>
                <a:tc>
                  <a:txBody>
                    <a:bodyPr/>
                    <a:lstStyle/>
                    <a:p>
                      <a:pPr algn="ctr"/>
                      <a:r>
                        <a:rPr lang="en-SG" sz="1100" b="1" dirty="0"/>
                        <a:t>635</a:t>
                      </a:r>
                    </a:p>
                  </a:txBody>
                  <a:tcPr/>
                </a:tc>
                <a:tc>
                  <a:txBody>
                    <a:bodyPr/>
                    <a:lstStyle/>
                    <a:p>
                      <a:pPr algn="ctr"/>
                      <a:endParaRPr lang="en-SG" sz="1100" dirty="0"/>
                    </a:p>
                  </a:txBody>
                  <a:tcPr/>
                </a:tc>
                <a:tc>
                  <a:txBody>
                    <a:bodyPr/>
                    <a:lstStyle/>
                    <a:p>
                      <a:pPr algn="ctr"/>
                      <a:r>
                        <a:rPr lang="en-SG" sz="1100" dirty="0"/>
                        <a:t>5</a:t>
                      </a:r>
                    </a:p>
                  </a:txBody>
                  <a:tcPr/>
                </a:tc>
                <a:tc>
                  <a:txBody>
                    <a:bodyPr/>
                    <a:lstStyle/>
                    <a:p>
                      <a:pPr algn="ctr"/>
                      <a:r>
                        <a:rPr lang="en-SG" sz="1100" b="1" dirty="0"/>
                        <a:t>389</a:t>
                      </a:r>
                    </a:p>
                  </a:txBody>
                  <a:tcPr/>
                </a:tc>
                <a:tc>
                  <a:txBody>
                    <a:bodyPr/>
                    <a:lstStyle/>
                    <a:p>
                      <a:pPr algn="ctr"/>
                      <a:endParaRPr lang="en-SG" sz="1100" dirty="0"/>
                    </a:p>
                  </a:txBody>
                  <a:tcPr/>
                </a:tc>
                <a:tc>
                  <a:txBody>
                    <a:bodyPr/>
                    <a:lstStyle/>
                    <a:p>
                      <a:pPr algn="ctr"/>
                      <a:r>
                        <a:rPr lang="en-SG" sz="1100" dirty="0"/>
                        <a:t>13</a:t>
                      </a:r>
                    </a:p>
                  </a:txBody>
                  <a:tcPr/>
                </a:tc>
                <a:tc>
                  <a:txBody>
                    <a:bodyPr/>
                    <a:lstStyle/>
                    <a:p>
                      <a:pPr algn="ctr"/>
                      <a:r>
                        <a:rPr lang="en-SG" sz="1100" b="1" dirty="0"/>
                        <a:t>227</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extLst>
              <p:ext uri="{D42A27DB-BD31-4B8C-83A1-F6EECF244321}">
                <p14:modId xmlns:p14="http://schemas.microsoft.com/office/powerpoint/2010/main" val="1288223597"/>
              </p:ext>
            </p:extLst>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dirty="0"/>
                        <a:t>SB</a:t>
                      </a:r>
                    </a:p>
                  </a:txBody>
                  <a:tcPr/>
                </a:tc>
                <a:tc>
                  <a:txBody>
                    <a:bodyPr/>
                    <a:lstStyle/>
                    <a:p>
                      <a:pPr algn="ctr"/>
                      <a:r>
                        <a:rPr lang="en-SG" sz="1100" dirty="0"/>
                        <a:t>0.98</a:t>
                      </a:r>
                    </a:p>
                  </a:txBody>
                  <a:tcPr/>
                </a:tc>
                <a:tc>
                  <a:txBody>
                    <a:bodyPr/>
                    <a:lstStyle/>
                    <a:p>
                      <a:pPr algn="ctr"/>
                      <a:r>
                        <a:rPr lang="en-SG" sz="1100" dirty="0"/>
                        <a:t>1.00</a:t>
                      </a:r>
                    </a:p>
                  </a:txBody>
                  <a:tcPr/>
                </a:tc>
                <a:tc>
                  <a:txBody>
                    <a:bodyPr/>
                    <a:lstStyle/>
                    <a:p>
                      <a:pPr algn="ctr"/>
                      <a:r>
                        <a:rPr lang="en-SG" sz="1100" dirty="0"/>
                        <a:t>0.99</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dirty="0"/>
                        <a:t>ROW</a:t>
                      </a:r>
                    </a:p>
                  </a:txBody>
                  <a:tcPr/>
                </a:tc>
                <a:tc>
                  <a:txBody>
                    <a:bodyPr/>
                    <a:lstStyle/>
                    <a:p>
                      <a:pPr algn="ctr"/>
                      <a:r>
                        <a:rPr lang="en-SG" sz="1100" dirty="0"/>
                        <a:t>0.95</a:t>
                      </a:r>
                    </a:p>
                  </a:txBody>
                  <a:tcPr/>
                </a:tc>
                <a:tc>
                  <a:txBody>
                    <a:bodyPr/>
                    <a:lstStyle/>
                    <a:p>
                      <a:pPr algn="ctr"/>
                      <a:r>
                        <a:rPr lang="en-SG" sz="1100" dirty="0"/>
                        <a:t>0.99</a:t>
                      </a:r>
                    </a:p>
                  </a:txBody>
                  <a:tcPr/>
                </a:tc>
                <a:tc>
                  <a:txBody>
                    <a:bodyPr/>
                    <a:lstStyle/>
                    <a:p>
                      <a:pPr algn="ctr"/>
                      <a:r>
                        <a:rPr lang="en-SG" sz="1100" dirty="0"/>
                        <a:t>0.97</a:t>
                      </a:r>
                    </a:p>
                  </a:txBody>
                  <a:tcPr/>
                </a:tc>
                <a:tc>
                  <a:txBody>
                    <a:bodyPr/>
                    <a:lstStyle/>
                    <a:p>
                      <a:pPr algn="ctr"/>
                      <a:r>
                        <a:rPr lang="en-SG" sz="1100" dirty="0"/>
                        <a:t>394</a:t>
                      </a:r>
                    </a:p>
                  </a:txBody>
                  <a:tcPr/>
                </a:tc>
                <a:extLst>
                  <a:ext uri="{0D108BD9-81ED-4DB2-BD59-A6C34878D82A}">
                    <a16:rowId xmlns:a16="http://schemas.microsoft.com/office/drawing/2014/main" val="4090710273"/>
                  </a:ext>
                </a:extLst>
              </a:tr>
              <a:tr h="162984">
                <a:tc>
                  <a:txBody>
                    <a:bodyPr/>
                    <a:lstStyle/>
                    <a:p>
                      <a:r>
                        <a:rPr lang="en-SG" sz="1000" dirty="0"/>
                        <a:t>COL</a:t>
                      </a:r>
                    </a:p>
                  </a:txBody>
                  <a:tcPr/>
                </a:tc>
                <a:tc>
                  <a:txBody>
                    <a:bodyPr/>
                    <a:lstStyle/>
                    <a:p>
                      <a:pPr algn="ctr"/>
                      <a:r>
                        <a:rPr lang="en-SG" sz="1100" dirty="0"/>
                        <a:t>0.93</a:t>
                      </a:r>
                    </a:p>
                  </a:txBody>
                  <a:tcPr/>
                </a:tc>
                <a:tc>
                  <a:txBody>
                    <a:bodyPr/>
                    <a:lstStyle/>
                    <a:p>
                      <a:pPr algn="ctr"/>
                      <a:r>
                        <a:rPr lang="en-SG" sz="1100" dirty="0"/>
                        <a:t>0.95</a:t>
                      </a:r>
                    </a:p>
                  </a:txBody>
                  <a:tcPr/>
                </a:tc>
                <a:tc>
                  <a:txBody>
                    <a:bodyPr/>
                    <a:lstStyle/>
                    <a:p>
                      <a:pPr algn="ctr"/>
                      <a:r>
                        <a:rPr lang="en-SG" sz="1100" dirty="0"/>
                        <a:t>0.94</a:t>
                      </a:r>
                    </a:p>
                  </a:txBody>
                  <a:tcPr/>
                </a:tc>
                <a:tc>
                  <a:txBody>
                    <a:bodyPr/>
                    <a:lstStyle/>
                    <a:p>
                      <a:pPr algn="ctr"/>
                      <a:r>
                        <a:rPr lang="en-SG" sz="1100" dirty="0"/>
                        <a:t>240</a:t>
                      </a:r>
                    </a:p>
                  </a:txBody>
                  <a:tcPr/>
                </a:tc>
                <a:extLst>
                  <a:ext uri="{0D108BD9-81ED-4DB2-BD59-A6C34878D82A}">
                    <a16:rowId xmlns:a16="http://schemas.microsoft.com/office/drawing/2014/main" val="134738055"/>
                  </a:ext>
                </a:extLst>
              </a:tr>
              <a:tr h="0">
                <a:tc>
                  <a:txBody>
                    <a:bodyPr/>
                    <a:lstStyle/>
                    <a:p>
                      <a:r>
                        <a:rPr lang="en-SG" sz="1000" dirty="0"/>
                        <a:t>Micro </a:t>
                      </a:r>
                      <a:r>
                        <a:rPr lang="en-SG" sz="1000" dirty="0" err="1"/>
                        <a:t>avg</a:t>
                      </a:r>
                      <a:endParaRPr lang="en-SG" sz="1000" dirty="0"/>
                    </a:p>
                  </a:txBody>
                  <a:tcPr/>
                </a:tc>
                <a:tc>
                  <a:txBody>
                    <a:bodyPr/>
                    <a:lstStyle/>
                    <a:p>
                      <a:pPr algn="ctr"/>
                      <a:r>
                        <a:rPr lang="en-SG" sz="1100" dirty="0"/>
                        <a:t>0.96</a:t>
                      </a:r>
                    </a:p>
                  </a:txBody>
                  <a:tcPr/>
                </a:tc>
                <a:tc>
                  <a:txBody>
                    <a:bodyPr/>
                    <a:lstStyle/>
                    <a:p>
                      <a:pPr algn="ctr"/>
                      <a:r>
                        <a:rPr lang="en-SG" sz="1100" dirty="0"/>
                        <a:t>0.99</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81339615"/>
                  </a:ext>
                </a:extLst>
              </a:tr>
              <a:tr h="159174">
                <a:tc>
                  <a:txBody>
                    <a:bodyPr/>
                    <a:lstStyle/>
                    <a:p>
                      <a:r>
                        <a:rPr lang="en-SG" sz="1000" dirty="0"/>
                        <a:t>Macro </a:t>
                      </a:r>
                      <a:r>
                        <a:rPr lang="en-SG" sz="1000" dirty="0" err="1"/>
                        <a:t>avg</a:t>
                      </a:r>
                      <a:endParaRPr lang="en-SG" sz="1000" dirty="0"/>
                    </a:p>
                  </a:txBody>
                  <a:tcPr/>
                </a:tc>
                <a:tc>
                  <a:txBody>
                    <a:bodyPr/>
                    <a:lstStyle/>
                    <a:p>
                      <a:pPr algn="ctr"/>
                      <a:r>
                        <a:rPr lang="en-SG" sz="1100" dirty="0"/>
                        <a:t>0.95</a:t>
                      </a:r>
                    </a:p>
                  </a:txBody>
                  <a:tcPr/>
                </a:tc>
                <a:tc>
                  <a:txBody>
                    <a:bodyPr/>
                    <a:lstStyle/>
                    <a:p>
                      <a:pPr algn="ctr"/>
                      <a:r>
                        <a:rPr lang="en-SG" sz="1100" dirty="0"/>
                        <a:t>0.98</a:t>
                      </a:r>
                    </a:p>
                  </a:txBody>
                  <a:tcPr/>
                </a:tc>
                <a:tc>
                  <a:txBody>
                    <a:bodyPr/>
                    <a:lstStyle/>
                    <a:p>
                      <a:pPr algn="ctr"/>
                      <a:r>
                        <a:rPr lang="en-SG" sz="1100" dirty="0"/>
                        <a:t>0.96</a:t>
                      </a:r>
                    </a:p>
                  </a:txBody>
                  <a:tcPr/>
                </a:tc>
                <a:tc>
                  <a:txBody>
                    <a:bodyPr/>
                    <a:lstStyle/>
                    <a:p>
                      <a:pPr algn="ctr"/>
                      <a:r>
                        <a:rPr lang="en-SG" sz="1100" dirty="0"/>
                        <a:t>1269</a:t>
                      </a:r>
                    </a:p>
                  </a:txBody>
                  <a:tcPr/>
                </a:tc>
                <a:extLst>
                  <a:ext uri="{0D108BD9-81ED-4DB2-BD59-A6C34878D82A}">
                    <a16:rowId xmlns:a16="http://schemas.microsoft.com/office/drawing/2014/main" val="413735822"/>
                  </a:ext>
                </a:extLst>
              </a:tr>
              <a:tr h="0">
                <a:tc>
                  <a:txBody>
                    <a:bodyPr/>
                    <a:lstStyle/>
                    <a:p>
                      <a:r>
                        <a:rPr lang="en-SG" sz="1000" dirty="0"/>
                        <a:t>Weighted </a:t>
                      </a:r>
                      <a:r>
                        <a:rPr lang="en-SG" sz="1000" dirty="0" err="1"/>
                        <a:t>avg</a:t>
                      </a:r>
                      <a:endParaRPr lang="en-SG" sz="1000" dirty="0"/>
                    </a:p>
                  </a:txBody>
                  <a:tcPr/>
                </a:tc>
                <a:tc>
                  <a:txBody>
                    <a:bodyPr/>
                    <a:lstStyle/>
                    <a:p>
                      <a:pPr algn="ctr"/>
                      <a:r>
                        <a:rPr lang="en-SG" sz="1100" dirty="0"/>
                        <a:t>0.96</a:t>
                      </a:r>
                    </a:p>
                  </a:txBody>
                  <a:tcPr/>
                </a:tc>
                <a:tc>
                  <a:txBody>
                    <a:bodyPr/>
                    <a:lstStyle/>
                    <a:p>
                      <a:pPr algn="ctr"/>
                      <a:r>
                        <a:rPr lang="en-SG" sz="1100" dirty="0"/>
                        <a:t>0.99</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3887720005"/>
                  </a:ext>
                </a:extLst>
              </a:tr>
              <a:tr h="0">
                <a:tc>
                  <a:txBody>
                    <a:bodyPr/>
                    <a:lstStyle/>
                    <a:p>
                      <a:r>
                        <a:rPr lang="en-SG" sz="1000" dirty="0"/>
                        <a:t>Samples </a:t>
                      </a:r>
                      <a:r>
                        <a:rPr lang="en-SG" sz="1000" dirty="0" err="1"/>
                        <a:t>avg</a:t>
                      </a:r>
                      <a:endParaRPr lang="en-SG" sz="1000" dirty="0"/>
                    </a:p>
                  </a:txBody>
                  <a:tcPr/>
                </a:tc>
                <a:tc>
                  <a:txBody>
                    <a:bodyPr/>
                    <a:lstStyle/>
                    <a:p>
                      <a:pPr algn="ctr"/>
                      <a:r>
                        <a:rPr lang="en-SG" sz="1100" dirty="0"/>
                        <a:t>0.93</a:t>
                      </a:r>
                    </a:p>
                  </a:txBody>
                  <a:tcPr/>
                </a:tc>
                <a:tc>
                  <a:txBody>
                    <a:bodyPr/>
                    <a:lstStyle/>
                    <a:p>
                      <a:pPr algn="ctr"/>
                      <a:r>
                        <a:rPr lang="en-SG" sz="1100" dirty="0"/>
                        <a:t>0.94</a:t>
                      </a:r>
                    </a:p>
                  </a:txBody>
                  <a:tcPr/>
                </a:tc>
                <a:tc>
                  <a:txBody>
                    <a:bodyPr/>
                    <a:lstStyle/>
                    <a:p>
                      <a:pPr algn="ctr"/>
                      <a:r>
                        <a:rPr lang="en-SG" sz="1100" dirty="0"/>
                        <a:t>0.93</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3111088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14C5D02-6ACD-48B7-A9E4-F2706FD2CC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047083B-6D63-443A-9511-FF85F79F810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6A01785-4D10-42A9-B60C-56F870385F9C}"/>
              </a:ext>
            </a:extLst>
          </p:cNvPr>
          <p:cNvSpPr>
            <a:spLocks noGrp="1"/>
          </p:cNvSpPr>
          <p:nvPr>
            <p:ph type="title"/>
          </p:nvPr>
        </p:nvSpPr>
        <p:spPr>
          <a:xfrm>
            <a:off x="838200" y="365126"/>
            <a:ext cx="10515600" cy="6921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Competitive agent</a:t>
            </a:r>
          </a:p>
        </p:txBody>
      </p:sp>
      <p:sp>
        <p:nvSpPr>
          <p:cNvPr id="3" name="Content Placeholder 2">
            <a:extLst>
              <a:ext uri="{FF2B5EF4-FFF2-40B4-BE49-F238E27FC236}">
                <a16:creationId xmlns:a16="http://schemas.microsoft.com/office/drawing/2014/main" id="{82B49688-3B72-49BF-978E-DA8CFE309684}"/>
              </a:ext>
            </a:extLst>
          </p:cNvPr>
          <p:cNvSpPr>
            <a:spLocks noGrp="1"/>
          </p:cNvSpPr>
          <p:nvPr>
            <p:ph idx="1"/>
          </p:nvPr>
        </p:nvSpPr>
        <p:spPr>
          <a:xfrm>
            <a:off x="838200" y="2400299"/>
            <a:ext cx="10515600" cy="3776663"/>
          </a:xfrm>
        </p:spPr>
        <p:txBody>
          <a:bodyPr>
            <a:normAutofit fontScale="92500" lnSpcReduction="10000"/>
          </a:bodyPr>
          <a:lstStyle/>
          <a:p>
            <a:r>
              <a:rPr lang="en-MY" dirty="0">
                <a:solidFill>
                  <a:schemeClr val="bg1"/>
                </a:solidFill>
              </a:rPr>
              <a:t>The Competitive Agent gives a score to each technique, namely, Decision Tree, MLP, SVM based on feature correlation and accuracy.</a:t>
            </a:r>
          </a:p>
          <a:p>
            <a:r>
              <a:rPr lang="en-MY" dirty="0">
                <a:solidFill>
                  <a:schemeClr val="bg1"/>
                </a:solidFill>
              </a:rPr>
              <a:t>Based on the Confusion Matrices, the total False Positive for ROW, COL and SB will determine the need for retraining.</a:t>
            </a:r>
          </a:p>
          <a:p>
            <a:r>
              <a:rPr lang="en-MY" dirty="0">
                <a:solidFill>
                  <a:schemeClr val="bg1"/>
                </a:solidFill>
              </a:rPr>
              <a:t>In terms of Retraining:</a:t>
            </a:r>
          </a:p>
          <a:p>
            <a:pPr lvl="1"/>
            <a:r>
              <a:rPr lang="en-MY" dirty="0">
                <a:solidFill>
                  <a:schemeClr val="bg1"/>
                </a:solidFill>
              </a:rPr>
              <a:t>For Random Forest, it will repeat with added number of trees</a:t>
            </a:r>
          </a:p>
          <a:p>
            <a:pPr lvl="1"/>
            <a:r>
              <a:rPr lang="en-MY" dirty="0">
                <a:solidFill>
                  <a:schemeClr val="bg1"/>
                </a:solidFill>
              </a:rPr>
              <a:t>For MLP and SVM, it will repeat with bagging (#estimator = 10)</a:t>
            </a:r>
          </a:p>
          <a:p>
            <a:r>
              <a:rPr lang="en-MY" dirty="0">
                <a:solidFill>
                  <a:schemeClr val="bg1"/>
                </a:solidFill>
              </a:rPr>
              <a:t>If the retrained model is having better accuracy, it will replace the existing model. Retraining chance is set once since the model should not need much improvement at this stage.</a:t>
            </a:r>
          </a:p>
          <a:p>
            <a:endParaRPr lang="en-MY" dirty="0">
              <a:solidFill>
                <a:schemeClr val="bg1"/>
              </a:solidFill>
            </a:endParaRPr>
          </a:p>
        </p:txBody>
      </p:sp>
    </p:spTree>
    <p:extLst>
      <p:ext uri="{BB962C8B-B14F-4D97-AF65-F5344CB8AC3E}">
        <p14:creationId xmlns:p14="http://schemas.microsoft.com/office/powerpoint/2010/main" val="4035852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After completing re-training after competition, the three models will be used for voting ensemble.</a:t>
            </a:r>
          </a:p>
          <a:p>
            <a:r>
              <a:rPr lang="en-US" dirty="0">
                <a:solidFill>
                  <a:schemeClr val="bg1"/>
                </a:solidFill>
              </a:rPr>
              <a:t>We use the Voting Classifier in which the ensemble model makes the prediction by majority vote.</a:t>
            </a:r>
            <a:endParaRPr lang="en-MY" dirty="0">
              <a:solidFill>
                <a:schemeClr val="bg1"/>
              </a:solidFill>
            </a:endParaRPr>
          </a:p>
          <a:p>
            <a:r>
              <a:rPr lang="en-MY" dirty="0">
                <a:solidFill>
                  <a:schemeClr val="bg1"/>
                </a:solidFill>
              </a:rPr>
              <a:t>This is expected to help in situations where different models are giving different predictions for a particular class.</a:t>
            </a:r>
          </a:p>
        </p:txBody>
      </p:sp>
    </p:spTree>
    <p:extLst>
      <p:ext uri="{BB962C8B-B14F-4D97-AF65-F5344CB8AC3E}">
        <p14:creationId xmlns:p14="http://schemas.microsoft.com/office/powerpoint/2010/main" val="2747935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SVM is giving highest overall score compared to MLP and random forest. However, SVM tends to give better accuracy on SB class but not in COL and ROW class. This can be due to the nature of the hyperplane which may give more bias as a result.</a:t>
            </a:r>
          </a:p>
          <a:p>
            <a:r>
              <a:rPr lang="en-MY" dirty="0">
                <a:solidFill>
                  <a:schemeClr val="bg1"/>
                </a:solidFill>
              </a:rPr>
              <a:t>MLP has better score in ROW and COL. </a:t>
            </a:r>
          </a:p>
          <a:p>
            <a:r>
              <a:rPr lang="en-MY" dirty="0">
                <a:solidFill>
                  <a:schemeClr val="bg1"/>
                </a:solidFill>
              </a:rPr>
              <a:t>Random forest is giving lower score but is able to produce high accuracy in prediction. This can be improved if there is more data and so that the number of trees can be increased.</a:t>
            </a:r>
          </a:p>
          <a:p>
            <a:endParaRPr lang="en-MY" dirty="0">
              <a:solidFill>
                <a:schemeClr val="bg1"/>
              </a:solidFill>
            </a:endParaRPr>
          </a:p>
        </p:txBody>
      </p:sp>
    </p:spTree>
    <p:extLst>
      <p:ext uri="{BB962C8B-B14F-4D97-AF65-F5344CB8AC3E}">
        <p14:creationId xmlns:p14="http://schemas.microsoft.com/office/powerpoint/2010/main" val="1300545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12BA052D-8D1F-4FD0-B4AE-CA2A2DFC48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2" name="Title 1">
            <a:extLst>
              <a:ext uri="{FF2B5EF4-FFF2-40B4-BE49-F238E27FC236}">
                <a16:creationId xmlns:a16="http://schemas.microsoft.com/office/drawing/2014/main" id="{C116A3B5-71AC-4E08-B4F8-F6FE09D554CD}"/>
              </a:ext>
            </a:extLst>
          </p:cNvPr>
          <p:cNvSpPr>
            <a:spLocks noGrp="1"/>
          </p:cNvSpPr>
          <p:nvPr>
            <p:ph type="title"/>
          </p:nvPr>
        </p:nvSpPr>
        <p:spPr>
          <a:xfrm>
            <a:off x="838200" y="365126"/>
            <a:ext cx="10515600" cy="780208"/>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Description of Problem</a:t>
            </a:r>
          </a:p>
        </p:txBody>
      </p:sp>
      <p:sp>
        <p:nvSpPr>
          <p:cNvPr id="4" name="Rectangle 3">
            <a:extLst>
              <a:ext uri="{FF2B5EF4-FFF2-40B4-BE49-F238E27FC236}">
                <a16:creationId xmlns:a16="http://schemas.microsoft.com/office/drawing/2014/main" id="{B11E1630-8842-443F-92B5-94F7FA07E26E}"/>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Content Placeholder 2">
            <a:extLst>
              <a:ext uri="{FF2B5EF4-FFF2-40B4-BE49-F238E27FC236}">
                <a16:creationId xmlns:a16="http://schemas.microsoft.com/office/drawing/2014/main" id="{17B56742-2897-4689-AB24-6DBF2458BA53}"/>
              </a:ext>
            </a:extLst>
          </p:cNvPr>
          <p:cNvSpPr>
            <a:spLocks noGrp="1"/>
          </p:cNvSpPr>
          <p:nvPr>
            <p:ph idx="1"/>
          </p:nvPr>
        </p:nvSpPr>
        <p:spPr>
          <a:xfrm>
            <a:off x="838200" y="1825625"/>
            <a:ext cx="10515600" cy="4351338"/>
          </a:xfrm>
        </p:spPr>
        <p:txBody>
          <a:bodyPr>
            <a:normAutofit fontScale="92500" lnSpcReduction="10000"/>
          </a:bodyPr>
          <a:lstStyle/>
          <a:p>
            <a:r>
              <a:rPr lang="en-MY" dirty="0">
                <a:solidFill>
                  <a:schemeClr val="bg1"/>
                </a:solidFill>
              </a:rPr>
              <a:t>This Program is for the testing of a single Semiconductor Memory Chip</a:t>
            </a:r>
          </a:p>
          <a:p>
            <a:r>
              <a:rPr lang="en-MY" dirty="0">
                <a:solidFill>
                  <a:schemeClr val="bg1"/>
                </a:solidFill>
              </a:rPr>
              <a:t>In Memory Chip testing, a number of electronic tests are conducted using the programmable automatic electronic tester.</a:t>
            </a:r>
          </a:p>
          <a:p>
            <a:r>
              <a:rPr lang="en-MY" dirty="0">
                <a:solidFill>
                  <a:schemeClr val="bg1"/>
                </a:solidFill>
              </a:rPr>
              <a:t>Electronic testing is used not only to sort out chip failures, its results can also be used to find out the locations of failure inside the array. This will then help to identify the root cause of the failures. For example, the source of the failure could be due to the lithography process prior to the chip testing.</a:t>
            </a:r>
          </a:p>
          <a:p>
            <a:r>
              <a:rPr lang="en-MY" dirty="0">
                <a:solidFill>
                  <a:schemeClr val="bg1"/>
                </a:solidFill>
              </a:rPr>
              <a:t>A DRAM chip uses row and column to indicate the array cell position. Hence, it is important to understand whether the failures is coming from the row, column, or individual cell (or combination).</a:t>
            </a:r>
          </a:p>
        </p:txBody>
      </p:sp>
    </p:spTree>
    <p:extLst>
      <p:ext uri="{BB962C8B-B14F-4D97-AF65-F5344CB8AC3E}">
        <p14:creationId xmlns:p14="http://schemas.microsoft.com/office/powerpoint/2010/main" val="563666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62715"/>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
            <a:endParaRPr lang="en-US" dirty="0"/>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1014871" y="1749287"/>
            <a:ext cx="5872946" cy="4887487"/>
          </a:xfrm>
          <a:solidFill>
            <a:schemeClr val="bg1"/>
          </a:solidFill>
        </p:spPr>
        <p:txBody>
          <a:bodyPr>
            <a:noAutofit/>
          </a:bodyPr>
          <a:lstStyle/>
          <a:p>
            <a:pPr marL="0" indent="0">
              <a:buNone/>
            </a:pPr>
            <a:r>
              <a:rPr lang="en-MY" sz="1600" dirty="0">
                <a:solidFill>
                  <a:schemeClr val="accent1">
                    <a:lumMod val="75000"/>
                  </a:schemeClr>
                </a:solidFill>
              </a:rPr>
              <a:t>Random forest SB score: 0.9903006789524733</a:t>
            </a:r>
          </a:p>
          <a:p>
            <a:pPr marL="0" indent="0">
              <a:buNone/>
            </a:pPr>
            <a:r>
              <a:rPr lang="en-MY" sz="1600" dirty="0">
                <a:solidFill>
                  <a:schemeClr val="accent1">
                    <a:lumMod val="75000"/>
                  </a:schemeClr>
                </a:solidFill>
              </a:rPr>
              <a:t>Random forest COL score: 0.9844810863239574</a:t>
            </a:r>
          </a:p>
          <a:p>
            <a:pPr marL="0" indent="0">
              <a:buNone/>
            </a:pPr>
            <a:r>
              <a:rPr lang="en-MY" sz="1600" dirty="0">
                <a:solidFill>
                  <a:schemeClr val="accent1">
                    <a:lumMod val="75000"/>
                  </a:schemeClr>
                </a:solidFill>
              </a:rPr>
              <a:t>Random forest ROW score: 0.9844810863239574</a:t>
            </a:r>
          </a:p>
          <a:p>
            <a:pPr marL="0" indent="0">
              <a:buNone/>
            </a:pPr>
            <a:r>
              <a:rPr lang="en-MY" sz="1600" dirty="0">
                <a:solidFill>
                  <a:schemeClr val="accent1">
                    <a:lumMod val="75000"/>
                  </a:schemeClr>
                </a:solidFill>
              </a:rPr>
              <a:t>Overall Random Forest Score0.9598023981818824: </a:t>
            </a:r>
          </a:p>
          <a:p>
            <a:pPr marL="0" indent="0">
              <a:buNone/>
            </a:pPr>
            <a:endParaRPr lang="en-MY" sz="1600" dirty="0">
              <a:solidFill>
                <a:schemeClr val="accent1">
                  <a:lumMod val="75000"/>
                </a:schemeClr>
              </a:solidFill>
            </a:endParaRPr>
          </a:p>
          <a:p>
            <a:pPr marL="0" indent="0">
              <a:buNone/>
            </a:pPr>
            <a:r>
              <a:rPr lang="en-MY" sz="1600" dirty="0">
                <a:solidFill>
                  <a:schemeClr val="accent1">
                    <a:lumMod val="75000"/>
                  </a:schemeClr>
                </a:solidFill>
              </a:rPr>
              <a:t>SVM SB score: 0.997090203685742</a:t>
            </a:r>
          </a:p>
          <a:p>
            <a:pPr marL="0" indent="0">
              <a:buNone/>
            </a:pPr>
            <a:r>
              <a:rPr lang="en-MY" sz="1600" dirty="0">
                <a:solidFill>
                  <a:schemeClr val="accent1">
                    <a:lumMod val="75000"/>
                  </a:schemeClr>
                </a:solidFill>
              </a:rPr>
              <a:t>SVM COL score: 0.9844810863239574</a:t>
            </a:r>
          </a:p>
          <a:p>
            <a:pPr marL="0" indent="0">
              <a:buNone/>
            </a:pPr>
            <a:r>
              <a:rPr lang="en-MY" sz="1600" dirty="0">
                <a:solidFill>
                  <a:schemeClr val="accent1">
                    <a:lumMod val="75000"/>
                  </a:schemeClr>
                </a:solidFill>
              </a:rPr>
              <a:t>SVM ROW score: 0.9844810863239574</a:t>
            </a:r>
          </a:p>
          <a:p>
            <a:pPr marL="0" indent="0">
              <a:buNone/>
            </a:pPr>
            <a:r>
              <a:rPr lang="en-MY" sz="1600" dirty="0">
                <a:solidFill>
                  <a:schemeClr val="accent1">
                    <a:lumMod val="75000"/>
                  </a:schemeClr>
                </a:solidFill>
              </a:rPr>
              <a:t>Overall </a:t>
            </a:r>
            <a:r>
              <a:rPr lang="en-MY" sz="1600" dirty="0" err="1">
                <a:solidFill>
                  <a:schemeClr val="accent1">
                    <a:lumMod val="75000"/>
                  </a:schemeClr>
                </a:solidFill>
              </a:rPr>
              <a:t>svm</a:t>
            </a:r>
            <a:r>
              <a:rPr lang="en-MY" sz="1600" dirty="0">
                <a:solidFill>
                  <a:schemeClr val="accent1">
                    <a:lumMod val="75000"/>
                  </a:schemeClr>
                </a:solidFill>
              </a:rPr>
              <a:t> Score0.9663828259852841: </a:t>
            </a:r>
          </a:p>
          <a:p>
            <a:pPr marL="0" indent="0">
              <a:buNone/>
            </a:pPr>
            <a:endParaRPr lang="en-MY" sz="1600" dirty="0">
              <a:solidFill>
                <a:schemeClr val="accent1">
                  <a:lumMod val="75000"/>
                </a:schemeClr>
              </a:solidFill>
            </a:endParaRPr>
          </a:p>
          <a:p>
            <a:pPr marL="0" indent="0">
              <a:buNone/>
            </a:pPr>
            <a:r>
              <a:rPr lang="en-MY" sz="1600" dirty="0">
                <a:solidFill>
                  <a:schemeClr val="accent1">
                    <a:lumMod val="75000"/>
                  </a:schemeClr>
                </a:solidFill>
              </a:rPr>
              <a:t>MLP SB score: 0.9941804073714839</a:t>
            </a:r>
          </a:p>
          <a:p>
            <a:pPr marL="0" indent="0">
              <a:buNone/>
            </a:pPr>
            <a:r>
              <a:rPr lang="en-MY" sz="1600" dirty="0">
                <a:solidFill>
                  <a:schemeClr val="accent1">
                    <a:lumMod val="75000"/>
                  </a:schemeClr>
                </a:solidFill>
              </a:rPr>
              <a:t>MLP COL score: 0.98545101842871</a:t>
            </a:r>
          </a:p>
          <a:p>
            <a:pPr marL="0" indent="0">
              <a:buNone/>
            </a:pPr>
            <a:r>
              <a:rPr lang="en-MY" sz="1600" dirty="0">
                <a:solidFill>
                  <a:schemeClr val="accent1">
                    <a:lumMod val="75000"/>
                  </a:schemeClr>
                </a:solidFill>
              </a:rPr>
              <a:t>MLP ROW score: 0.98545101842871</a:t>
            </a:r>
          </a:p>
          <a:p>
            <a:pPr marL="0" indent="0">
              <a:buNone/>
            </a:pPr>
            <a:r>
              <a:rPr lang="en-MY" sz="1600" dirty="0">
                <a:solidFill>
                  <a:schemeClr val="accent1">
                    <a:lumMod val="75000"/>
                  </a:schemeClr>
                </a:solidFill>
              </a:rPr>
              <a:t>Overall Winner  MLP Score   0.9654622235356315</a:t>
            </a:r>
          </a:p>
          <a:p>
            <a:pPr marL="0" indent="0">
              <a:buNone/>
            </a:pPr>
            <a:endParaRPr lang="en-MY" sz="1600" dirty="0">
              <a:solidFill>
                <a:schemeClr val="accent1">
                  <a:lumMod val="75000"/>
                </a:schemeClr>
              </a:solidFill>
            </a:endParaRPr>
          </a:p>
          <a:p>
            <a:pPr marL="0" indent="0">
              <a:buNone/>
            </a:pPr>
            <a:endParaRPr lang="en-MY" sz="1600" dirty="0">
              <a:solidFill>
                <a:schemeClr val="accent1">
                  <a:lumMod val="75000"/>
                </a:schemeClr>
              </a:solidFill>
            </a:endParaRPr>
          </a:p>
        </p:txBody>
      </p:sp>
      <p:sp>
        <p:nvSpPr>
          <p:cNvPr id="9" name="Rectangle 8">
            <a:extLst>
              <a:ext uri="{FF2B5EF4-FFF2-40B4-BE49-F238E27FC236}">
                <a16:creationId xmlns:a16="http://schemas.microsoft.com/office/drawing/2014/main" id="{E59BA115-50C7-4AC4-A46E-27913F340588}"/>
              </a:ext>
            </a:extLst>
          </p:cNvPr>
          <p:cNvSpPr/>
          <p:nvPr/>
        </p:nvSpPr>
        <p:spPr>
          <a:xfrm>
            <a:off x="7396209" y="2981739"/>
            <a:ext cx="3507018" cy="175922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accent1">
                    <a:lumMod val="75000"/>
                  </a:schemeClr>
                </a:solidFill>
              </a:rPr>
              <a:t>Voting System SB score</a:t>
            </a:r>
          </a:p>
          <a:p>
            <a:r>
              <a:rPr lang="en-US" dirty="0">
                <a:solidFill>
                  <a:schemeClr val="accent1">
                    <a:lumMod val="75000"/>
                  </a:schemeClr>
                </a:solidFill>
              </a:rPr>
              <a:t>0.994180407</a:t>
            </a:r>
          </a:p>
          <a:p>
            <a:r>
              <a:rPr lang="en-US" dirty="0">
                <a:solidFill>
                  <a:schemeClr val="accent1">
                    <a:lumMod val="75000"/>
                  </a:schemeClr>
                </a:solidFill>
              </a:rPr>
              <a:t>Voting System COL score</a:t>
            </a:r>
          </a:p>
          <a:p>
            <a:r>
              <a:rPr lang="en-US" dirty="0">
                <a:solidFill>
                  <a:schemeClr val="accent1">
                    <a:lumMod val="75000"/>
                  </a:schemeClr>
                </a:solidFill>
              </a:rPr>
              <a:t>0.985521018</a:t>
            </a:r>
          </a:p>
          <a:p>
            <a:r>
              <a:rPr lang="en-US" dirty="0">
                <a:solidFill>
                  <a:schemeClr val="accent1">
                    <a:lumMod val="75000"/>
                  </a:schemeClr>
                </a:solidFill>
              </a:rPr>
              <a:t>Voting System ROW score</a:t>
            </a:r>
          </a:p>
          <a:p>
            <a:r>
              <a:rPr lang="en-US" dirty="0">
                <a:solidFill>
                  <a:schemeClr val="accent1">
                    <a:lumMod val="75000"/>
                  </a:schemeClr>
                </a:solidFill>
              </a:rPr>
              <a:t>0.985751018</a:t>
            </a:r>
          </a:p>
        </p:txBody>
      </p:sp>
    </p:spTree>
    <p:extLst>
      <p:ext uri="{BB962C8B-B14F-4D97-AF65-F5344CB8AC3E}">
        <p14:creationId xmlns:p14="http://schemas.microsoft.com/office/powerpoint/2010/main" val="1965157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normAutofit/>
          </a:bodyPr>
          <a:lstStyle/>
          <a:p>
            <a:r>
              <a:rPr lang="en-MY" dirty="0">
                <a:solidFill>
                  <a:schemeClr val="bg1"/>
                </a:solidFill>
              </a:rPr>
              <a:t>The overall voting accuracy of 96.58% is not as high as compared to the highest score of 96.63% in SVM.</a:t>
            </a:r>
          </a:p>
          <a:p>
            <a:r>
              <a:rPr lang="en-MY" dirty="0">
                <a:solidFill>
                  <a:schemeClr val="bg1"/>
                </a:solidFill>
              </a:rPr>
              <a:t>However, voting accuracy on ROW/COL classes increases if compared to any single model.</a:t>
            </a:r>
          </a:p>
          <a:p>
            <a:r>
              <a:rPr lang="en-MY" dirty="0">
                <a:solidFill>
                  <a:schemeClr val="bg1"/>
                </a:solidFill>
              </a:rPr>
              <a:t>Hence, voting ensemble still helps in certain features.</a:t>
            </a:r>
          </a:p>
          <a:p>
            <a:endParaRPr lang="en-MY" dirty="0">
              <a:solidFill>
                <a:schemeClr val="bg1"/>
              </a:solidFill>
            </a:endParaRPr>
          </a:p>
        </p:txBody>
      </p:sp>
    </p:spTree>
    <p:extLst>
      <p:ext uri="{BB962C8B-B14F-4D97-AF65-F5344CB8AC3E}">
        <p14:creationId xmlns:p14="http://schemas.microsoft.com/office/powerpoint/2010/main" val="20802182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Conclusion</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normAutofit/>
          </a:bodyPr>
          <a:lstStyle/>
          <a:p>
            <a:r>
              <a:rPr lang="en-MY" dirty="0">
                <a:solidFill>
                  <a:schemeClr val="bg1"/>
                </a:solidFill>
              </a:rPr>
              <a:t>The final voting ensemble system using random forest, SVM and MLP are able to give high accuracy prediction (96.5% for overall, 99.4% for SB, 98.5% for COL/ROW classes).</a:t>
            </a:r>
          </a:p>
          <a:p>
            <a:r>
              <a:rPr lang="en-MY" dirty="0">
                <a:solidFill>
                  <a:schemeClr val="bg1"/>
                </a:solidFill>
              </a:rPr>
              <a:t>This pertains to a trade-off concerning the SB feature, with greater prediction accuracy on the ROW and COL.</a:t>
            </a:r>
          </a:p>
          <a:p>
            <a:r>
              <a:rPr lang="en-MY" dirty="0">
                <a:solidFill>
                  <a:schemeClr val="bg1"/>
                </a:solidFill>
              </a:rPr>
              <a:t>We consider this application successful in regards to the requirements of the project.</a:t>
            </a:r>
          </a:p>
          <a:p>
            <a:endParaRPr lang="en-MY" dirty="0">
              <a:solidFill>
                <a:schemeClr val="bg1"/>
              </a:solidFill>
            </a:endParaRPr>
          </a:p>
        </p:txBody>
      </p:sp>
    </p:spTree>
    <p:extLst>
      <p:ext uri="{BB962C8B-B14F-4D97-AF65-F5344CB8AC3E}">
        <p14:creationId xmlns:p14="http://schemas.microsoft.com/office/powerpoint/2010/main" val="984528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A2CFC64F-0C97-44CB-B18C-F1B04977A7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8352069-EFF3-45AE-BD4D-E9849ACF0DD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5E8B7899-F4D0-4CEF-9CB2-264E7A56CAF4}"/>
              </a:ext>
            </a:extLst>
          </p:cNvPr>
          <p:cNvSpPr>
            <a:spLocks noGrp="1"/>
          </p:cNvSpPr>
          <p:nvPr>
            <p:ph type="title"/>
          </p:nvPr>
        </p:nvSpPr>
        <p:spPr>
          <a:xfrm>
            <a:off x="838200" y="365126"/>
            <a:ext cx="10515600" cy="6540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Complications</a:t>
            </a:r>
          </a:p>
        </p:txBody>
      </p:sp>
      <p:sp>
        <p:nvSpPr>
          <p:cNvPr id="3" name="Content Placeholder 2">
            <a:extLst>
              <a:ext uri="{FF2B5EF4-FFF2-40B4-BE49-F238E27FC236}">
                <a16:creationId xmlns:a16="http://schemas.microsoft.com/office/drawing/2014/main" id="{1E86082E-9D64-4002-B080-9AD8697E145C}"/>
              </a:ext>
            </a:extLst>
          </p:cNvPr>
          <p:cNvSpPr>
            <a:spLocks noGrp="1"/>
          </p:cNvSpPr>
          <p:nvPr>
            <p:ph idx="1"/>
          </p:nvPr>
        </p:nvSpPr>
        <p:spPr/>
        <p:txBody>
          <a:bodyPr/>
          <a:lstStyle/>
          <a:p>
            <a:r>
              <a:rPr lang="en-MY" dirty="0">
                <a:solidFill>
                  <a:schemeClr val="bg1"/>
                </a:solidFill>
              </a:rPr>
              <a:t>Auto-test results can be affected by noise which can affect accuracy.</a:t>
            </a:r>
          </a:p>
          <a:p>
            <a:r>
              <a:rPr lang="en-MY" dirty="0">
                <a:solidFill>
                  <a:schemeClr val="bg1"/>
                </a:solidFill>
              </a:rPr>
              <a:t>As part of yield enhancement, the focus is to probe for single bit (SB), row (ROW) and column (COL) failures inside the DRAM chips. The failures may happen as a combination. SB failure is attributed to one memory cell; ROW can be due to Word Line Input failures, COL can be due to Sense Amplifier failures.</a:t>
            </a:r>
          </a:p>
          <a:p>
            <a:r>
              <a:rPr lang="en-MY" dirty="0">
                <a:solidFill>
                  <a:schemeClr val="bg1"/>
                </a:solidFill>
              </a:rPr>
              <a:t>Hence, it is hard to predict the nature of failures and currently, most of the verifications are done via manual inspection (after the chip is de-capsuled).</a:t>
            </a:r>
          </a:p>
        </p:txBody>
      </p:sp>
    </p:spTree>
    <p:extLst>
      <p:ext uri="{BB962C8B-B14F-4D97-AF65-F5344CB8AC3E}">
        <p14:creationId xmlns:p14="http://schemas.microsoft.com/office/powerpoint/2010/main" val="4097262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06C28F8-7F2A-498F-9B0A-5118F6472C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102B053-F46C-4FB4-A4C0-B5B46B53F153}"/>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F71D137C-EB60-469F-AB28-10117D429231}"/>
              </a:ext>
            </a:extLst>
          </p:cNvPr>
          <p:cNvSpPr>
            <a:spLocks noGrp="1"/>
          </p:cNvSpPr>
          <p:nvPr>
            <p:ph type="title"/>
          </p:nvPr>
        </p:nvSpPr>
        <p:spPr>
          <a:xfrm>
            <a:off x="838200" y="365125"/>
            <a:ext cx="10515600" cy="644525"/>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Proposed Solution</a:t>
            </a:r>
          </a:p>
        </p:txBody>
      </p:sp>
      <p:sp>
        <p:nvSpPr>
          <p:cNvPr id="3" name="Content Placeholder 2">
            <a:extLst>
              <a:ext uri="{FF2B5EF4-FFF2-40B4-BE49-F238E27FC236}">
                <a16:creationId xmlns:a16="http://schemas.microsoft.com/office/drawing/2014/main" id="{33C6EBFC-3F80-43DD-A80B-BB1215486F63}"/>
              </a:ext>
            </a:extLst>
          </p:cNvPr>
          <p:cNvSpPr>
            <a:spLocks noGrp="1"/>
          </p:cNvSpPr>
          <p:nvPr>
            <p:ph idx="1"/>
          </p:nvPr>
        </p:nvSpPr>
        <p:spPr/>
        <p:txBody>
          <a:bodyPr>
            <a:normAutofit/>
          </a:bodyPr>
          <a:lstStyle/>
          <a:p>
            <a:r>
              <a:rPr lang="en-MY" dirty="0">
                <a:solidFill>
                  <a:schemeClr val="bg1"/>
                </a:solidFill>
              </a:rPr>
              <a:t>A Data Set comprising chip testing data from 58 tests (58 features) and inspected failing mechanisms (3 classes, namely SB, COL, ROW) has been gathered.</a:t>
            </a:r>
          </a:p>
          <a:p>
            <a:r>
              <a:rPr lang="en-MY" dirty="0">
                <a:solidFill>
                  <a:schemeClr val="bg1"/>
                </a:solidFill>
              </a:rPr>
              <a:t>A Hybrid Classification Model is built with a capability to select the best solution presented by three techniques, namely Decision-Tree, Multi-layer Perceptron and SVM. </a:t>
            </a:r>
          </a:p>
          <a:p>
            <a:r>
              <a:rPr lang="en-MY" dirty="0">
                <a:solidFill>
                  <a:schemeClr val="bg1"/>
                </a:solidFill>
              </a:rPr>
              <a:t>The Competitive Agent in the model compares the accuracy, feature-to-class correlation and assigns penalty for severe </a:t>
            </a:r>
            <a:r>
              <a:rPr lang="en-MY" dirty="0" err="1">
                <a:solidFill>
                  <a:schemeClr val="bg1"/>
                </a:solidFill>
              </a:rPr>
              <a:t>mis</a:t>
            </a:r>
            <a:r>
              <a:rPr lang="en-MY" dirty="0">
                <a:solidFill>
                  <a:schemeClr val="bg1"/>
                </a:solidFill>
              </a:rPr>
              <a:t>-classification according to the Confusion Matrix results.</a:t>
            </a:r>
          </a:p>
        </p:txBody>
      </p:sp>
    </p:spTree>
    <p:extLst>
      <p:ext uri="{BB962C8B-B14F-4D97-AF65-F5344CB8AC3E}">
        <p14:creationId xmlns:p14="http://schemas.microsoft.com/office/powerpoint/2010/main" val="1211592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51D26D5-C225-4D02-9A1A-3734DCB0C9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8C72F02A-EACB-4FDA-8B6F-7C90CC228920}"/>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BD593C09-FC00-4550-B366-4C0B23731A0A}"/>
              </a:ext>
            </a:extLst>
          </p:cNvPr>
          <p:cNvSpPr>
            <a:spLocks noGrp="1"/>
          </p:cNvSpPr>
          <p:nvPr>
            <p:ph type="title"/>
          </p:nvPr>
        </p:nvSpPr>
        <p:spPr>
          <a:xfrm>
            <a:off x="838200" y="365126"/>
            <a:ext cx="10515600" cy="596899"/>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Overall Design</a:t>
            </a:r>
          </a:p>
        </p:txBody>
      </p:sp>
      <p:sp>
        <p:nvSpPr>
          <p:cNvPr id="3" name="Content Placeholder 2">
            <a:extLst>
              <a:ext uri="{FF2B5EF4-FFF2-40B4-BE49-F238E27FC236}">
                <a16:creationId xmlns:a16="http://schemas.microsoft.com/office/drawing/2014/main" id="{98A8F0B0-6EC8-4B6D-9327-1BCDF5F72112}"/>
              </a:ext>
            </a:extLst>
          </p:cNvPr>
          <p:cNvSpPr>
            <a:spLocks noGrp="1"/>
          </p:cNvSpPr>
          <p:nvPr>
            <p:ph idx="1"/>
          </p:nvPr>
        </p:nvSpPr>
        <p:spPr>
          <a:xfrm>
            <a:off x="669235" y="2192406"/>
            <a:ext cx="4916557" cy="3795713"/>
          </a:xfrm>
        </p:spPr>
        <p:txBody>
          <a:bodyPr>
            <a:normAutofit fontScale="92500" lnSpcReduction="20000"/>
          </a:bodyPr>
          <a:lstStyle/>
          <a:p>
            <a:r>
              <a:rPr lang="en-MY" dirty="0">
                <a:solidFill>
                  <a:schemeClr val="bg1"/>
                </a:solidFill>
              </a:rPr>
              <a:t>The Hybrid Classification Model employs three techniques, namely the  Decision Tree, MLP, and SVM.</a:t>
            </a:r>
          </a:p>
          <a:p>
            <a:r>
              <a:rPr lang="en-MY" dirty="0">
                <a:solidFill>
                  <a:schemeClr val="bg1"/>
                </a:solidFill>
              </a:rPr>
              <a:t>Random Forest is deployed as an Ensemble technique to improve the performance of the Decision Tree.</a:t>
            </a:r>
          </a:p>
          <a:p>
            <a:r>
              <a:rPr lang="en-MY" dirty="0">
                <a:solidFill>
                  <a:schemeClr val="bg1"/>
                </a:solidFill>
              </a:rPr>
              <a:t>The solutions from all techniques finally go through the Competitive Agent so that the optimal solution is selected.</a:t>
            </a:r>
          </a:p>
        </p:txBody>
      </p:sp>
      <p:sp>
        <p:nvSpPr>
          <p:cNvPr id="6" name="Rectangle 5"/>
          <p:cNvSpPr/>
          <p:nvPr/>
        </p:nvSpPr>
        <p:spPr>
          <a:xfrm>
            <a:off x="7285384" y="2355574"/>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Random Forest</a:t>
            </a:r>
          </a:p>
        </p:txBody>
      </p:sp>
      <p:sp>
        <p:nvSpPr>
          <p:cNvPr id="7" name="Rectangle 6"/>
          <p:cNvSpPr/>
          <p:nvPr/>
        </p:nvSpPr>
        <p:spPr>
          <a:xfrm>
            <a:off x="8769628" y="2355574"/>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SVM</a:t>
            </a:r>
          </a:p>
        </p:txBody>
      </p:sp>
      <p:sp>
        <p:nvSpPr>
          <p:cNvPr id="8" name="Rectangle 7"/>
          <p:cNvSpPr/>
          <p:nvPr/>
        </p:nvSpPr>
        <p:spPr>
          <a:xfrm>
            <a:off x="10223430" y="2355574"/>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MLP</a:t>
            </a:r>
          </a:p>
        </p:txBody>
      </p:sp>
      <p:sp>
        <p:nvSpPr>
          <p:cNvPr id="9" name="Rectangle 8"/>
          <p:cNvSpPr/>
          <p:nvPr/>
        </p:nvSpPr>
        <p:spPr>
          <a:xfrm>
            <a:off x="8769628" y="4090262"/>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Competitive Agent</a:t>
            </a:r>
          </a:p>
        </p:txBody>
      </p:sp>
      <p:cxnSp>
        <p:nvCxnSpPr>
          <p:cNvPr id="11" name="Elbow Connector 10"/>
          <p:cNvCxnSpPr>
            <a:stCxn id="6" idx="2"/>
            <a:endCxn id="9" idx="0"/>
          </p:cNvCxnSpPr>
          <p:nvPr/>
        </p:nvCxnSpPr>
        <p:spPr>
          <a:xfrm rot="16200000" flipH="1">
            <a:off x="8178923" y="2838604"/>
            <a:ext cx="1019071" cy="1484244"/>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7" idx="2"/>
          </p:cNvCxnSpPr>
          <p:nvPr/>
        </p:nvCxnSpPr>
        <p:spPr>
          <a:xfrm rot="5400000">
            <a:off x="8915920" y="3575603"/>
            <a:ext cx="1019072" cy="10249"/>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Elbow Connector 14"/>
          <p:cNvCxnSpPr>
            <a:stCxn id="8" idx="2"/>
            <a:endCxn id="9" idx="0"/>
          </p:cNvCxnSpPr>
          <p:nvPr/>
        </p:nvCxnSpPr>
        <p:spPr>
          <a:xfrm rot="5400000">
            <a:off x="9647946" y="2853825"/>
            <a:ext cx="1019071" cy="1453802"/>
          </a:xfrm>
          <a:prstGeom prst="bentConnector3">
            <a:avLst>
              <a:gd name="adj1" fmla="val 50000"/>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0370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FE1CF3CB-8C08-47F7-98B3-5E03106271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5205794E-3A29-4CAF-845F-7245F3D85AF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A71BEB6-F353-4E7C-9F98-575AEC0DC1A1}"/>
              </a:ext>
            </a:extLst>
          </p:cNvPr>
          <p:cNvSpPr>
            <a:spLocks noGrp="1"/>
          </p:cNvSpPr>
          <p:nvPr>
            <p:ph type="title"/>
          </p:nvPr>
        </p:nvSpPr>
        <p:spPr>
          <a:xfrm>
            <a:off x="838200" y="365126"/>
            <a:ext cx="10515600" cy="5969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 </a:t>
            </a:r>
          </a:p>
        </p:txBody>
      </p:sp>
      <p:sp>
        <p:nvSpPr>
          <p:cNvPr id="3" name="Content Placeholder 2">
            <a:extLst>
              <a:ext uri="{FF2B5EF4-FFF2-40B4-BE49-F238E27FC236}">
                <a16:creationId xmlns:a16="http://schemas.microsoft.com/office/drawing/2014/main" id="{E60BDF08-05F1-4A85-8B8C-0FA7E143E475}"/>
              </a:ext>
            </a:extLst>
          </p:cNvPr>
          <p:cNvSpPr>
            <a:spLocks noGrp="1"/>
          </p:cNvSpPr>
          <p:nvPr>
            <p:ph idx="1"/>
          </p:nvPr>
        </p:nvSpPr>
        <p:spPr/>
        <p:txBody>
          <a:bodyPr/>
          <a:lstStyle/>
          <a:p>
            <a:r>
              <a:rPr lang="en-MY" dirty="0">
                <a:solidFill>
                  <a:schemeClr val="bg1"/>
                </a:solidFill>
              </a:rPr>
              <a:t>The input data is in CSV format. </a:t>
            </a:r>
          </a:p>
          <a:p>
            <a:r>
              <a:rPr lang="en-MY" dirty="0">
                <a:solidFill>
                  <a:schemeClr val="bg1"/>
                </a:solidFill>
              </a:rPr>
              <a:t>“1” represents test positive and “0” as test negative.</a:t>
            </a:r>
          </a:p>
          <a:p>
            <a:r>
              <a:rPr lang="en-MY" dirty="0">
                <a:solidFill>
                  <a:schemeClr val="bg1"/>
                </a:solidFill>
              </a:rPr>
              <a:t>ID is dropped at the beginning.</a:t>
            </a:r>
          </a:p>
          <a:p>
            <a:r>
              <a:rPr lang="en-MY" dirty="0">
                <a:solidFill>
                  <a:schemeClr val="bg1"/>
                </a:solidFill>
              </a:rPr>
              <a:t>“SB”,”ROW”,”COL” are inspection results. Other than these columns, 	the rest are automated test results.</a:t>
            </a:r>
          </a:p>
          <a:p>
            <a:r>
              <a:rPr lang="en-MY" dirty="0">
                <a:solidFill>
                  <a:schemeClr val="bg1"/>
                </a:solidFill>
              </a:rPr>
              <a:t>Test and Train split are in ratio of 2:1.</a:t>
            </a:r>
          </a:p>
          <a:p>
            <a:r>
              <a:rPr lang="en-MY" dirty="0">
                <a:solidFill>
                  <a:schemeClr val="bg1"/>
                </a:solidFill>
              </a:rPr>
              <a:t>The output classes are formed from the 3 columns from raw data, namely, SB, COL, ROW.</a:t>
            </a:r>
          </a:p>
        </p:txBody>
      </p:sp>
    </p:spTree>
    <p:extLst>
      <p:ext uri="{BB962C8B-B14F-4D97-AF65-F5344CB8AC3E}">
        <p14:creationId xmlns:p14="http://schemas.microsoft.com/office/powerpoint/2010/main" val="784267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10;&#10;Description automatically generated">
            <a:extLst>
              <a:ext uri="{FF2B5EF4-FFF2-40B4-BE49-F238E27FC236}">
                <a16:creationId xmlns:a16="http://schemas.microsoft.com/office/drawing/2014/main" id="{B71297FA-A4FC-41D5-8C39-B2C6377638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6" name="Rectangle 5">
            <a:extLst>
              <a:ext uri="{FF2B5EF4-FFF2-40B4-BE49-F238E27FC236}">
                <a16:creationId xmlns:a16="http://schemas.microsoft.com/office/drawing/2014/main" id="{A2BA482D-C545-4876-A360-3E8267ECCCBA}"/>
              </a:ext>
            </a:extLst>
          </p:cNvPr>
          <p:cNvSpPr/>
          <p:nvPr/>
        </p:nvSpPr>
        <p:spPr>
          <a:xfrm>
            <a:off x="-1"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60C878C-6FBB-4633-A95B-DC5630A09947}"/>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 – Pre-Process</a:t>
            </a:r>
          </a:p>
        </p:txBody>
      </p:sp>
      <p:sp>
        <p:nvSpPr>
          <p:cNvPr id="3" name="Content Placeholder 2">
            <a:extLst>
              <a:ext uri="{FF2B5EF4-FFF2-40B4-BE49-F238E27FC236}">
                <a16:creationId xmlns:a16="http://schemas.microsoft.com/office/drawing/2014/main" id="{98A6A550-C037-4F06-A314-772B64FCFCA7}"/>
              </a:ext>
            </a:extLst>
          </p:cNvPr>
          <p:cNvSpPr>
            <a:spLocks noGrp="1"/>
          </p:cNvSpPr>
          <p:nvPr>
            <p:ph idx="1"/>
          </p:nvPr>
        </p:nvSpPr>
        <p:spPr/>
        <p:txBody>
          <a:bodyPr/>
          <a:lstStyle/>
          <a:p>
            <a:pPr marL="0" indent="0">
              <a:buNone/>
            </a:pPr>
            <a:r>
              <a:rPr lang="en-MY" dirty="0">
                <a:solidFill>
                  <a:schemeClr val="bg1"/>
                </a:solidFill>
              </a:rPr>
              <a:t>We performed pre-processing on the following:</a:t>
            </a:r>
          </a:p>
          <a:p>
            <a:pPr lvl="1"/>
            <a:r>
              <a:rPr lang="en-MY" dirty="0">
                <a:solidFill>
                  <a:schemeClr val="bg1"/>
                </a:solidFill>
              </a:rPr>
              <a:t>Unique Column – ID is removed</a:t>
            </a:r>
          </a:p>
          <a:p>
            <a:pPr lvl="1"/>
            <a:r>
              <a:rPr lang="en-MY" dirty="0">
                <a:solidFill>
                  <a:schemeClr val="bg1"/>
                </a:solidFill>
              </a:rPr>
              <a:t>3 Features – Gallop1, Gallop5, Row-Shift7 removed because there is no variance in the values for the 3 features</a:t>
            </a:r>
          </a:p>
          <a:p>
            <a:pPr lvl="1"/>
            <a:endParaRPr lang="en-MY" dirty="0">
              <a:solidFill>
                <a:schemeClr val="bg1"/>
              </a:solidFill>
            </a:endParaRPr>
          </a:p>
          <a:p>
            <a:pPr lvl="1"/>
            <a:endParaRPr lang="en-MY" dirty="0">
              <a:solidFill>
                <a:schemeClr val="bg1"/>
              </a:solidFill>
            </a:endParaRPr>
          </a:p>
          <a:p>
            <a:pPr lvl="1"/>
            <a:endParaRPr lang="en-MY" dirty="0">
              <a:solidFill>
                <a:schemeClr val="bg1"/>
              </a:solidFill>
            </a:endParaRPr>
          </a:p>
        </p:txBody>
      </p:sp>
    </p:spTree>
    <p:extLst>
      <p:ext uri="{BB962C8B-B14F-4D97-AF65-F5344CB8AC3E}">
        <p14:creationId xmlns:p14="http://schemas.microsoft.com/office/powerpoint/2010/main" val="1162002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Decision Tree</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9" y="2496064"/>
            <a:ext cx="5372099" cy="18651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r>
              <a:rPr lang="en-US" altLang="en-US" sz="1600" dirty="0">
                <a:solidFill>
                  <a:schemeClr val="bg1"/>
                </a:solidFill>
                <a:latin typeface="Helvetica" panose="020B0604020202020204" pitchFamily="34" charset="0"/>
              </a:rPr>
              <a:t>For DT, we are using the </a:t>
            </a:r>
            <a:r>
              <a:rPr lang="en-US" altLang="en-US" sz="1600" dirty="0" err="1">
                <a:solidFill>
                  <a:schemeClr val="bg1"/>
                </a:solidFill>
                <a:latin typeface="Helvetica" panose="020B0604020202020204" pitchFamily="34" charset="0"/>
              </a:rPr>
              <a:t>DecisionTreeClassifier</a:t>
            </a:r>
            <a:r>
              <a:rPr lang="en-US" altLang="en-US" sz="1600" dirty="0">
                <a:solidFill>
                  <a:schemeClr val="bg1"/>
                </a:solidFill>
                <a:latin typeface="Helvetica" panose="020B0604020202020204" pitchFamily="34" charset="0"/>
              </a:rPr>
              <a:t> to perform multi classification on the data set</a:t>
            </a:r>
            <a:r>
              <a:rPr lang="en-MY" sz="1600" dirty="0">
                <a:solidFill>
                  <a:schemeClr val="bg1"/>
                </a:solidFill>
              </a:rPr>
              <a:t>. </a:t>
            </a:r>
          </a:p>
          <a:p>
            <a:r>
              <a:rPr lang="en-MY" sz="1600" dirty="0">
                <a:solidFill>
                  <a:schemeClr val="bg1"/>
                </a:solidFill>
              </a:rPr>
              <a:t>Two parameters are tuned for optimal performance – Best Depth and Best Impurity Decrease. See codes on the right.</a:t>
            </a:r>
          </a:p>
          <a:p>
            <a:r>
              <a:rPr lang="en-MY" sz="1600" dirty="0">
                <a:solidFill>
                  <a:schemeClr val="bg1"/>
                </a:solidFill>
              </a:rPr>
              <a:t>Fine tuning is then done again on impurity decrease and </a:t>
            </a:r>
            <a:r>
              <a:rPr lang="en-MY" sz="1600" dirty="0" err="1">
                <a:solidFill>
                  <a:schemeClr val="bg1"/>
                </a:solidFill>
              </a:rPr>
              <a:t>min_weight_fraction_leaf</a:t>
            </a:r>
            <a:r>
              <a:rPr lang="en-MY" sz="1600" dirty="0">
                <a:solidFill>
                  <a:schemeClr val="bg1"/>
                </a:solidFill>
              </a:rPr>
              <a:t> based on accuracy.</a:t>
            </a:r>
          </a:p>
          <a:p>
            <a:r>
              <a:rPr lang="en-MY" sz="1600" dirty="0">
                <a:solidFill>
                  <a:schemeClr val="bg1"/>
                </a:solidFill>
              </a:rPr>
              <a:t>The model is then passed to the Competitive agent.</a:t>
            </a:r>
          </a:p>
        </p:txBody>
      </p:sp>
      <p:sp>
        <p:nvSpPr>
          <p:cNvPr id="10" name="Rectangle 1">
            <a:extLst>
              <a:ext uri="{FF2B5EF4-FFF2-40B4-BE49-F238E27FC236}">
                <a16:creationId xmlns:a16="http://schemas.microsoft.com/office/drawing/2014/main" id="{811A93B4-A441-450A-A189-0C7844FA597E}"/>
              </a:ext>
            </a:extLst>
          </p:cNvPr>
          <p:cNvSpPr txBox="1">
            <a:spLocks noChangeArrowheads="1"/>
          </p:cNvSpPr>
          <p:nvPr/>
        </p:nvSpPr>
        <p:spPr bwMode="auto">
          <a:xfrm>
            <a:off x="6596061" y="2460779"/>
            <a:ext cx="5372099" cy="18928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DEPTH in range(20,40,1):</a:t>
            </a: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 	</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DEPTH,random_state</a:t>
            </a:r>
            <a:r>
              <a:rPr lang="en-US" altLang="en-US" sz="1000" dirty="0">
                <a:solidFill>
                  <a:schemeClr val="bg1"/>
                </a:solidFill>
                <a:latin typeface="Helvetica" panose="020B0604020202020204" pitchFamily="34" charset="0"/>
              </a:rPr>
              <a:t>=0, 	</a:t>
            </a:r>
            <a:r>
              <a:rPr lang="en-US" altLang="en-US" sz="1000" dirty="0" err="1">
                <a:solidFill>
                  <a:schemeClr val="bg1"/>
                </a:solidFill>
                <a:latin typeface="Helvetica" panose="020B0604020202020204" pitchFamily="34" charset="0"/>
              </a:rPr>
              <a:t>min_impurity_decrease</a:t>
            </a:r>
            <a:r>
              <a:rPr lang="en-US" altLang="en-US" sz="1000" dirty="0">
                <a:solidFill>
                  <a:schemeClr val="bg1"/>
                </a:solidFill>
                <a:latin typeface="Helvetica" panose="020B0604020202020204" pitchFamily="34" charset="0"/>
              </a:rPr>
              <a:t>=0.0001,min_weight_fraction_leaf=0.001)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DEPTH,dt.score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=DEPTH</a:t>
            </a:r>
          </a:p>
          <a:p>
            <a:pPr marL="0" indent="0">
              <a:buNone/>
            </a:pPr>
            <a:r>
              <a:rPr lang="en-US" altLang="en-US" sz="1000" dirty="0">
                <a:solidFill>
                  <a:schemeClr val="bg1"/>
                </a:solidFill>
                <a:latin typeface="Helvetica" panose="020B0604020202020204" pitchFamily="34" charset="0"/>
              </a:rPr>
              <a:t>        #prints for tuning the DEPTH - Best DEPTH = 29</a:t>
            </a:r>
          </a:p>
          <a:p>
            <a:pPr marL="0" indent="0">
              <a:buNone/>
            </a:pPr>
            <a:r>
              <a:rPr lang="en-US" altLang="en-US" sz="1000" dirty="0">
                <a:solidFill>
                  <a:schemeClr val="bg1"/>
                </a:solidFill>
                <a:latin typeface="Helvetica" panose="020B0604020202020204" pitchFamily="34" charset="0"/>
              </a:rPr>
              <a:t>        print("DEPTH = ", DEPTH)</a:t>
            </a:r>
            <a:endParaRPr lang="en-MY" sz="1000" dirty="0">
              <a:solidFill>
                <a:schemeClr val="bg1"/>
              </a:solidFill>
            </a:endParaRPr>
          </a:p>
        </p:txBody>
      </p:sp>
      <p:sp>
        <p:nvSpPr>
          <p:cNvPr id="16" name="Rectangle 15">
            <a:extLst>
              <a:ext uri="{FF2B5EF4-FFF2-40B4-BE49-F238E27FC236}">
                <a16:creationId xmlns:a16="http://schemas.microsoft.com/office/drawing/2014/main" id="{001D1E1A-80A0-4FB2-A38F-66437649D2B4}"/>
              </a:ext>
            </a:extLst>
          </p:cNvPr>
          <p:cNvSpPr/>
          <p:nvPr/>
        </p:nvSpPr>
        <p:spPr>
          <a:xfrm>
            <a:off x="6591299" y="2031115"/>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Depth:</a:t>
            </a:r>
          </a:p>
        </p:txBody>
      </p:sp>
      <p:sp>
        <p:nvSpPr>
          <p:cNvPr id="17" name="Rectangle 16">
            <a:extLst>
              <a:ext uri="{FF2B5EF4-FFF2-40B4-BE49-F238E27FC236}">
                <a16:creationId xmlns:a16="http://schemas.microsoft.com/office/drawing/2014/main" id="{C9088006-CF2C-4ED0-9953-028DDB9B032E}"/>
              </a:ext>
            </a:extLst>
          </p:cNvPr>
          <p:cNvSpPr/>
          <p:nvPr/>
        </p:nvSpPr>
        <p:spPr>
          <a:xfrm>
            <a:off x="6591299" y="4591730"/>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Impurity Decrease:</a:t>
            </a:r>
          </a:p>
        </p:txBody>
      </p:sp>
      <p:sp>
        <p:nvSpPr>
          <p:cNvPr id="18" name="Rectangle 1">
            <a:extLst>
              <a:ext uri="{FF2B5EF4-FFF2-40B4-BE49-F238E27FC236}">
                <a16:creationId xmlns:a16="http://schemas.microsoft.com/office/drawing/2014/main" id="{1A36B913-85F2-4531-9538-C51A50CD8601}"/>
              </a:ext>
            </a:extLst>
          </p:cNvPr>
          <p:cNvSpPr txBox="1">
            <a:spLocks noChangeArrowheads="1"/>
          </p:cNvSpPr>
          <p:nvPr/>
        </p:nvSpPr>
        <p:spPr bwMode="auto">
          <a:xfrm>
            <a:off x="6600825" y="4948371"/>
            <a:ext cx="5372099" cy="17543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 in range(5,20,1):</a:t>
            </a:r>
          </a:p>
          <a:p>
            <a:pPr marL="0" indent="0">
              <a:buNone/>
            </a:pP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random_state</a:t>
            </a:r>
            <a:r>
              <a:rPr lang="en-US" altLang="en-US" sz="1000" dirty="0">
                <a:solidFill>
                  <a:schemeClr val="bg1"/>
                </a:solidFill>
                <a:latin typeface="Helvetica" panose="020B0604020202020204" pitchFamily="34" charset="0"/>
              </a:rPr>
              <a:t>=0,min_impurity_decrease=</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 	</a:t>
            </a:r>
            <a:r>
              <a:rPr lang="en-US" altLang="en-US" sz="1000" dirty="0" err="1">
                <a:solidFill>
                  <a:schemeClr val="bg1"/>
                </a:solidFill>
                <a:latin typeface="Helvetica" panose="020B0604020202020204" pitchFamily="34" charset="0"/>
              </a:rPr>
              <a:t>min_weight_fraction_leaf</a:t>
            </a:r>
            <a:r>
              <a:rPr lang="en-US" altLang="en-US" sz="1000" dirty="0">
                <a:solidFill>
                  <a:schemeClr val="bg1"/>
                </a:solidFill>
                <a:latin typeface="Helvetica" panose="020B0604020202020204" pitchFamily="34" charset="0"/>
              </a:rPr>
              <a:t>=0.001)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best_depth,impurity_decrease,dt.score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best_impurity_decrease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a:t>
            </a:r>
            <a:endParaRPr lang="en-MY" sz="1000" dirty="0">
              <a:solidFill>
                <a:schemeClr val="bg1"/>
              </a:solidFill>
            </a:endParaRPr>
          </a:p>
        </p:txBody>
      </p:sp>
    </p:spTree>
    <p:extLst>
      <p:ext uri="{BB962C8B-B14F-4D97-AF65-F5344CB8AC3E}">
        <p14:creationId xmlns:p14="http://schemas.microsoft.com/office/powerpoint/2010/main" val="1305338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Decision Tree</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845302" y="2640107"/>
            <a:ext cx="5286375" cy="3231654"/>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P</a:t>
            </a:r>
            <a:r>
              <a:rPr kumimoji="0" lang="en-US" altLang="en-US" sz="1200" b="0" i="0" u="sng"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arameters</a:t>
            </a: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selected depth: 21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selected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best_impurity_decrease</a:t>
            </a: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0.00010000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selected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best_weight_fraction_leaf</a:t>
            </a: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0.00080000</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Feature Importance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Using entropy to evaluate the tree leave split.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three most important features are: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Row Shift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Gallop 2</a:t>
            </a: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350</a:t>
                      </a:r>
                    </a:p>
                  </a:txBody>
                  <a:tcPr/>
                </a:tc>
                <a:tc>
                  <a:txBody>
                    <a:bodyPr/>
                    <a:lstStyle/>
                    <a:p>
                      <a:pPr algn="ctr"/>
                      <a:r>
                        <a:rPr lang="en-SG" sz="1100" dirty="0"/>
                        <a:t>46</a:t>
                      </a:r>
                    </a:p>
                  </a:txBody>
                  <a:tcPr/>
                </a:tc>
                <a:tc>
                  <a:txBody>
                    <a:bodyPr/>
                    <a:lstStyle/>
                    <a:p>
                      <a:pPr algn="ctr"/>
                      <a:endParaRPr lang="en-SG" sz="1100" dirty="0"/>
                    </a:p>
                  </a:txBody>
                  <a:tcPr/>
                </a:tc>
                <a:tc>
                  <a:txBody>
                    <a:bodyPr/>
                    <a:lstStyle/>
                    <a:p>
                      <a:pPr algn="ctr"/>
                      <a:r>
                        <a:rPr lang="en-SG" sz="1100" b="1" dirty="0"/>
                        <a:t>623</a:t>
                      </a:r>
                    </a:p>
                  </a:txBody>
                  <a:tcPr/>
                </a:tc>
                <a:tc>
                  <a:txBody>
                    <a:bodyPr/>
                    <a:lstStyle/>
                    <a:p>
                      <a:pPr algn="ctr"/>
                      <a:r>
                        <a:rPr lang="en-SG" sz="1100" dirty="0"/>
                        <a:t>14</a:t>
                      </a:r>
                    </a:p>
                  </a:txBody>
                  <a:tcPr/>
                </a:tc>
                <a:tc>
                  <a:txBody>
                    <a:bodyPr/>
                    <a:lstStyle/>
                    <a:p>
                      <a:pPr algn="ctr"/>
                      <a:endParaRPr lang="en-SG" sz="1100" dirty="0"/>
                    </a:p>
                  </a:txBody>
                  <a:tcPr/>
                </a:tc>
                <a:tc>
                  <a:txBody>
                    <a:bodyPr/>
                    <a:lstStyle/>
                    <a:p>
                      <a:pPr algn="ctr"/>
                      <a:r>
                        <a:rPr lang="en-SG" sz="1100" b="1" dirty="0"/>
                        <a:t>787</a:t>
                      </a:r>
                    </a:p>
                  </a:txBody>
                  <a:tcPr/>
                </a:tc>
                <a:tc>
                  <a:txBody>
                    <a:bodyPr/>
                    <a:lstStyle/>
                    <a:p>
                      <a:pPr algn="ctr"/>
                      <a:r>
                        <a:rPr lang="en-SG" sz="1100" dirty="0"/>
                        <a:t>4</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17</a:t>
                      </a:r>
                    </a:p>
                  </a:txBody>
                  <a:tcPr/>
                </a:tc>
                <a:tc>
                  <a:txBody>
                    <a:bodyPr/>
                    <a:lstStyle/>
                    <a:p>
                      <a:pPr algn="ctr"/>
                      <a:r>
                        <a:rPr lang="en-SG" sz="1100" b="1" dirty="0"/>
                        <a:t>618</a:t>
                      </a:r>
                    </a:p>
                  </a:txBody>
                  <a:tcPr/>
                </a:tc>
                <a:tc>
                  <a:txBody>
                    <a:bodyPr/>
                    <a:lstStyle/>
                    <a:p>
                      <a:pPr algn="ctr"/>
                      <a:endParaRPr lang="en-SG" sz="1100" dirty="0"/>
                    </a:p>
                  </a:txBody>
                  <a:tcPr/>
                </a:tc>
                <a:tc>
                  <a:txBody>
                    <a:bodyPr/>
                    <a:lstStyle/>
                    <a:p>
                      <a:pPr algn="ctr"/>
                      <a:r>
                        <a:rPr lang="en-SG" sz="1100" dirty="0"/>
                        <a:t>17</a:t>
                      </a:r>
                    </a:p>
                  </a:txBody>
                  <a:tcPr/>
                </a:tc>
                <a:tc>
                  <a:txBody>
                    <a:bodyPr/>
                    <a:lstStyle/>
                    <a:p>
                      <a:pPr algn="ctr"/>
                      <a:r>
                        <a:rPr lang="en-SG" sz="1100" b="1" dirty="0"/>
                        <a:t>377</a:t>
                      </a:r>
                    </a:p>
                  </a:txBody>
                  <a:tcPr/>
                </a:tc>
                <a:tc>
                  <a:txBody>
                    <a:bodyPr/>
                    <a:lstStyle/>
                    <a:p>
                      <a:pPr algn="ctr"/>
                      <a:endParaRPr lang="en-SG" sz="1100" dirty="0"/>
                    </a:p>
                  </a:txBody>
                  <a:tcPr/>
                </a:tc>
                <a:tc>
                  <a:txBody>
                    <a:bodyPr/>
                    <a:lstStyle/>
                    <a:p>
                      <a:pPr algn="ctr"/>
                      <a:r>
                        <a:rPr lang="en-SG" sz="1100" dirty="0"/>
                        <a:t>20</a:t>
                      </a:r>
                    </a:p>
                  </a:txBody>
                  <a:tcPr/>
                </a:tc>
                <a:tc>
                  <a:txBody>
                    <a:bodyPr/>
                    <a:lstStyle/>
                    <a:p>
                      <a:pPr algn="ctr"/>
                      <a:r>
                        <a:rPr lang="en-SG" sz="1100" b="1" dirty="0"/>
                        <a:t>220</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a:t>SB</a:t>
                      </a:r>
                      <a:endParaRPr lang="en-SG" sz="1000" dirty="0"/>
                    </a:p>
                  </a:txBody>
                  <a:tcPr/>
                </a:tc>
                <a:tc>
                  <a:txBody>
                    <a:bodyPr/>
                    <a:lstStyle/>
                    <a:p>
                      <a:pPr algn="ctr"/>
                      <a:r>
                        <a:rPr lang="en-SG" sz="1100"/>
                        <a:t>0.93</a:t>
                      </a:r>
                      <a:endParaRPr lang="en-SG" sz="1100" dirty="0"/>
                    </a:p>
                  </a:txBody>
                  <a:tcPr/>
                </a:tc>
                <a:tc>
                  <a:txBody>
                    <a:bodyPr/>
                    <a:lstStyle/>
                    <a:p>
                      <a:pPr algn="ctr"/>
                      <a:r>
                        <a:rPr lang="en-SG" sz="1100" dirty="0"/>
                        <a:t>0.97</a:t>
                      </a:r>
                    </a:p>
                  </a:txBody>
                  <a:tcPr/>
                </a:tc>
                <a:tc>
                  <a:txBody>
                    <a:bodyPr/>
                    <a:lstStyle/>
                    <a:p>
                      <a:pPr algn="ctr"/>
                      <a:r>
                        <a:rPr lang="en-SG" sz="1100" dirty="0"/>
                        <a:t>0.95</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a:t>ROW</a:t>
                      </a:r>
                      <a:endParaRPr lang="en-SG" sz="1000" dirty="0"/>
                    </a:p>
                  </a:txBody>
                  <a:tcPr/>
                </a:tc>
                <a:tc>
                  <a:txBody>
                    <a:bodyPr/>
                    <a:lstStyle/>
                    <a:p>
                      <a:pPr algn="ctr"/>
                      <a:r>
                        <a:rPr lang="en-SG" sz="1100"/>
                        <a:t>0.96</a:t>
                      </a:r>
                      <a:endParaRPr lang="en-SG" sz="1100" dirty="0"/>
                    </a:p>
                  </a:txBody>
                  <a:tcPr/>
                </a:tc>
                <a:tc>
                  <a:txBody>
                    <a:bodyPr/>
                    <a:lstStyle/>
                    <a:p>
                      <a:pPr algn="ctr"/>
                      <a:r>
                        <a:rPr lang="en-SG" sz="1100" dirty="0"/>
                        <a:t>0.96</a:t>
                      </a:r>
                    </a:p>
                  </a:txBody>
                  <a:tcPr/>
                </a:tc>
                <a:tc>
                  <a:txBody>
                    <a:bodyPr/>
                    <a:lstStyle/>
                    <a:p>
                      <a:pPr algn="ctr"/>
                      <a:r>
                        <a:rPr lang="en-SG" sz="1100" dirty="0"/>
                        <a:t>0.96</a:t>
                      </a:r>
                    </a:p>
                  </a:txBody>
                  <a:tcPr/>
                </a:tc>
                <a:tc>
                  <a:txBody>
                    <a:bodyPr/>
                    <a:lstStyle/>
                    <a:p>
                      <a:pPr algn="ctr"/>
                      <a:r>
                        <a:rPr lang="en-SG" sz="1100" dirty="0"/>
                        <a:t>395</a:t>
                      </a:r>
                    </a:p>
                  </a:txBody>
                  <a:tcPr/>
                </a:tc>
                <a:extLst>
                  <a:ext uri="{0D108BD9-81ED-4DB2-BD59-A6C34878D82A}">
                    <a16:rowId xmlns:a16="http://schemas.microsoft.com/office/drawing/2014/main" val="4090710273"/>
                  </a:ext>
                </a:extLst>
              </a:tr>
              <a:tr h="162984">
                <a:tc>
                  <a:txBody>
                    <a:bodyPr/>
                    <a:lstStyle/>
                    <a:p>
                      <a:r>
                        <a:rPr lang="en-SG" sz="1000"/>
                        <a:t>COL</a:t>
                      </a:r>
                      <a:endParaRPr lang="en-SG" sz="1000" dirty="0"/>
                    </a:p>
                  </a:txBody>
                  <a:tcPr/>
                </a:tc>
                <a:tc>
                  <a:txBody>
                    <a:bodyPr/>
                    <a:lstStyle/>
                    <a:p>
                      <a:pPr algn="ctr"/>
                      <a:r>
                        <a:rPr lang="en-SG" sz="1100"/>
                        <a:t>0.98</a:t>
                      </a:r>
                      <a:endParaRPr lang="en-SG" sz="1100" dirty="0"/>
                    </a:p>
                  </a:txBody>
                  <a:tcPr/>
                </a:tc>
                <a:tc>
                  <a:txBody>
                    <a:bodyPr/>
                    <a:lstStyle/>
                    <a:p>
                      <a:pPr algn="ctr"/>
                      <a:r>
                        <a:rPr lang="en-SG" sz="1100" dirty="0"/>
                        <a:t>0.92</a:t>
                      </a:r>
                    </a:p>
                  </a:txBody>
                  <a:tcPr/>
                </a:tc>
                <a:tc>
                  <a:txBody>
                    <a:bodyPr/>
                    <a:lstStyle/>
                    <a:p>
                      <a:pPr algn="ctr"/>
                      <a:r>
                        <a:rPr lang="en-SG" sz="1100" dirty="0"/>
                        <a:t>0.95</a:t>
                      </a:r>
                    </a:p>
                  </a:txBody>
                  <a:tcPr/>
                </a:tc>
                <a:tc>
                  <a:txBody>
                    <a:bodyPr/>
                    <a:lstStyle/>
                    <a:p>
                      <a:pPr algn="ctr"/>
                      <a:r>
                        <a:rPr lang="en-SG" sz="1100" dirty="0"/>
                        <a:t>240</a:t>
                      </a:r>
                    </a:p>
                  </a:txBody>
                  <a:tcPr/>
                </a:tc>
                <a:extLst>
                  <a:ext uri="{0D108BD9-81ED-4DB2-BD59-A6C34878D82A}">
                    <a16:rowId xmlns:a16="http://schemas.microsoft.com/office/drawing/2014/main" val="134738055"/>
                  </a:ext>
                </a:extLst>
              </a:tr>
              <a:tr h="0">
                <a:tc>
                  <a:txBody>
                    <a:bodyPr/>
                    <a:lstStyle/>
                    <a:p>
                      <a:r>
                        <a:rPr lang="en-SG" sz="1000"/>
                        <a:t>Micro avg</a:t>
                      </a:r>
                      <a:endParaRPr lang="en-SG" sz="1000" dirty="0"/>
                    </a:p>
                  </a:txBody>
                  <a:tcPr/>
                </a:tc>
                <a:tc>
                  <a:txBody>
                    <a:bodyPr/>
                    <a:lstStyle/>
                    <a:p>
                      <a:pPr algn="ctr"/>
                      <a:r>
                        <a:rPr lang="en-SG" sz="1100" dirty="0"/>
                        <a:t>0.95</a:t>
                      </a:r>
                    </a:p>
                  </a:txBody>
                  <a:tcPr/>
                </a:tc>
                <a:tc>
                  <a:txBody>
                    <a:bodyPr/>
                    <a:lstStyle/>
                    <a:p>
                      <a:pPr algn="ctr"/>
                      <a:r>
                        <a:rPr lang="en-SG" sz="1100" dirty="0"/>
                        <a:t>0.96</a:t>
                      </a:r>
                    </a:p>
                  </a:txBody>
                  <a:tcPr/>
                </a:tc>
                <a:tc>
                  <a:txBody>
                    <a:bodyPr/>
                    <a:lstStyle/>
                    <a:p>
                      <a:pPr algn="ctr"/>
                      <a:r>
                        <a:rPr lang="en-SG" sz="1100" dirty="0"/>
                        <a:t>0.95</a:t>
                      </a:r>
                    </a:p>
                  </a:txBody>
                  <a:tcPr/>
                </a:tc>
                <a:tc>
                  <a:txBody>
                    <a:bodyPr/>
                    <a:lstStyle/>
                    <a:p>
                      <a:pPr algn="ctr"/>
                      <a:r>
                        <a:rPr lang="en-SG" sz="1100"/>
                        <a:t>1269</a:t>
                      </a:r>
                      <a:endParaRPr lang="en-SG" sz="1100" dirty="0"/>
                    </a:p>
                  </a:txBody>
                  <a:tcPr/>
                </a:tc>
                <a:extLst>
                  <a:ext uri="{0D108BD9-81ED-4DB2-BD59-A6C34878D82A}">
                    <a16:rowId xmlns:a16="http://schemas.microsoft.com/office/drawing/2014/main" val="81339615"/>
                  </a:ext>
                </a:extLst>
              </a:tr>
              <a:tr h="159174">
                <a:tc>
                  <a:txBody>
                    <a:bodyPr/>
                    <a:lstStyle/>
                    <a:p>
                      <a:r>
                        <a:rPr lang="en-SG" sz="1000"/>
                        <a:t>Macro avg</a:t>
                      </a:r>
                      <a:endParaRPr lang="en-SG" sz="1000" dirty="0"/>
                    </a:p>
                  </a:txBody>
                  <a:tcPr/>
                </a:tc>
                <a:tc>
                  <a:txBody>
                    <a:bodyPr/>
                    <a:lstStyle/>
                    <a:p>
                      <a:pPr algn="ctr"/>
                      <a:r>
                        <a:rPr lang="en-SG" sz="1100" dirty="0"/>
                        <a:t>0.96</a:t>
                      </a:r>
                    </a:p>
                  </a:txBody>
                  <a:tcPr/>
                </a:tc>
                <a:tc>
                  <a:txBody>
                    <a:bodyPr/>
                    <a:lstStyle/>
                    <a:p>
                      <a:pPr algn="ctr"/>
                      <a:r>
                        <a:rPr lang="en-SG" sz="1100" dirty="0"/>
                        <a:t>0.95</a:t>
                      </a:r>
                    </a:p>
                  </a:txBody>
                  <a:tcPr/>
                </a:tc>
                <a:tc>
                  <a:txBody>
                    <a:bodyPr/>
                    <a:lstStyle/>
                    <a:p>
                      <a:pPr algn="ctr"/>
                      <a:r>
                        <a:rPr lang="en-SG" sz="1100" dirty="0"/>
                        <a:t>0.95</a:t>
                      </a:r>
                    </a:p>
                  </a:txBody>
                  <a:tcPr/>
                </a:tc>
                <a:tc>
                  <a:txBody>
                    <a:bodyPr/>
                    <a:lstStyle/>
                    <a:p>
                      <a:pPr algn="ctr"/>
                      <a:r>
                        <a:rPr lang="en-SG" sz="1100"/>
                        <a:t>1269</a:t>
                      </a:r>
                      <a:endParaRPr lang="en-SG" sz="1100" dirty="0"/>
                    </a:p>
                  </a:txBody>
                  <a:tcPr/>
                </a:tc>
                <a:extLst>
                  <a:ext uri="{0D108BD9-81ED-4DB2-BD59-A6C34878D82A}">
                    <a16:rowId xmlns:a16="http://schemas.microsoft.com/office/drawing/2014/main" val="413735822"/>
                  </a:ext>
                </a:extLst>
              </a:tr>
              <a:tr h="0">
                <a:tc>
                  <a:txBody>
                    <a:bodyPr/>
                    <a:lstStyle/>
                    <a:p>
                      <a:r>
                        <a:rPr lang="en-SG" sz="1000"/>
                        <a:t>Weighted avg</a:t>
                      </a:r>
                      <a:endParaRPr lang="en-SG" sz="1000" dirty="0"/>
                    </a:p>
                  </a:txBody>
                  <a:tcPr/>
                </a:tc>
                <a:tc>
                  <a:txBody>
                    <a:bodyPr/>
                    <a:lstStyle/>
                    <a:p>
                      <a:pPr algn="ctr"/>
                      <a:r>
                        <a:rPr lang="en-SG" sz="1100" dirty="0"/>
                        <a:t>0.95</a:t>
                      </a:r>
                    </a:p>
                  </a:txBody>
                  <a:tcPr/>
                </a:tc>
                <a:tc>
                  <a:txBody>
                    <a:bodyPr/>
                    <a:lstStyle/>
                    <a:p>
                      <a:pPr algn="ctr"/>
                      <a:r>
                        <a:rPr lang="en-SG" sz="1100" dirty="0"/>
                        <a:t>0.96</a:t>
                      </a:r>
                    </a:p>
                  </a:txBody>
                  <a:tcPr/>
                </a:tc>
                <a:tc>
                  <a:txBody>
                    <a:bodyPr/>
                    <a:lstStyle/>
                    <a:p>
                      <a:pPr algn="ctr"/>
                      <a:r>
                        <a:rPr lang="en-SG" sz="1100" dirty="0"/>
                        <a:t>0.95</a:t>
                      </a:r>
                    </a:p>
                  </a:txBody>
                  <a:tcPr/>
                </a:tc>
                <a:tc>
                  <a:txBody>
                    <a:bodyPr/>
                    <a:lstStyle/>
                    <a:p>
                      <a:pPr algn="ctr"/>
                      <a:r>
                        <a:rPr lang="en-SG" sz="1100"/>
                        <a:t>1269</a:t>
                      </a:r>
                      <a:endParaRPr lang="en-SG" sz="1100" dirty="0"/>
                    </a:p>
                  </a:txBody>
                  <a:tcPr/>
                </a:tc>
                <a:extLst>
                  <a:ext uri="{0D108BD9-81ED-4DB2-BD59-A6C34878D82A}">
                    <a16:rowId xmlns:a16="http://schemas.microsoft.com/office/drawing/2014/main" val="3887720005"/>
                  </a:ext>
                </a:extLst>
              </a:tr>
              <a:tr h="0">
                <a:tc>
                  <a:txBody>
                    <a:bodyPr/>
                    <a:lstStyle/>
                    <a:p>
                      <a:r>
                        <a:rPr lang="en-SG" sz="1000"/>
                        <a:t>Samples avg</a:t>
                      </a:r>
                      <a:endParaRPr lang="en-SG" sz="1000" dirty="0"/>
                    </a:p>
                  </a:txBody>
                  <a:tcPr/>
                </a:tc>
                <a:tc>
                  <a:txBody>
                    <a:bodyPr/>
                    <a:lstStyle/>
                    <a:p>
                      <a:pPr algn="ctr"/>
                      <a:r>
                        <a:rPr lang="en-SG" sz="1100" dirty="0"/>
                        <a:t>0.94</a:t>
                      </a:r>
                    </a:p>
                  </a:txBody>
                  <a:tcPr/>
                </a:tc>
                <a:tc>
                  <a:txBody>
                    <a:bodyPr/>
                    <a:lstStyle/>
                    <a:p>
                      <a:pPr algn="ctr"/>
                      <a:r>
                        <a:rPr lang="en-SG" sz="1100" dirty="0"/>
                        <a:t>0.92</a:t>
                      </a:r>
                    </a:p>
                  </a:txBody>
                  <a:tcPr/>
                </a:tc>
                <a:tc>
                  <a:txBody>
                    <a:bodyPr/>
                    <a:lstStyle/>
                    <a:p>
                      <a:pPr algn="ctr"/>
                      <a:r>
                        <a:rPr lang="en-SG" sz="1100" dirty="0"/>
                        <a:t>0.93</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3615377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2959</TotalTime>
  <Words>2922</Words>
  <Application>Microsoft Office PowerPoint</Application>
  <PresentationFormat>Widescreen</PresentationFormat>
  <Paragraphs>622</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Helvetica</vt:lpstr>
      <vt:lpstr>Office Theme</vt:lpstr>
      <vt:lpstr>Troubleshooting Chip Failures with Hybrid Classification System</vt:lpstr>
      <vt:lpstr>Description of Problem</vt:lpstr>
      <vt:lpstr>Complications</vt:lpstr>
      <vt:lpstr>Proposed Solution</vt:lpstr>
      <vt:lpstr>Overall Design</vt:lpstr>
      <vt:lpstr>Data Set </vt:lpstr>
      <vt:lpstr>Data Set – Pre-Process</vt:lpstr>
      <vt:lpstr>Decision Tree</vt:lpstr>
      <vt:lpstr>Decision Tree</vt:lpstr>
      <vt:lpstr>Random Forest </vt:lpstr>
      <vt:lpstr>Random Forest </vt:lpstr>
      <vt:lpstr>Random Forest</vt:lpstr>
      <vt:lpstr>MLP</vt:lpstr>
      <vt:lpstr>MLP</vt:lpstr>
      <vt:lpstr>SVM</vt:lpstr>
      <vt:lpstr>SVM</vt:lpstr>
      <vt:lpstr>Competitive agent</vt:lpstr>
      <vt:lpstr>Voting Ensemble</vt:lpstr>
      <vt:lpstr>Voting Ensemble</vt:lpstr>
      <vt:lpstr>Voting Ensemble</vt:lpstr>
      <vt:lpstr>Voting Ensemble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Application  of Hybrid Classification System on Memory IC Testing</dc:title>
  <dc:creator>Boon Ping Ong</dc:creator>
  <cp:lastModifiedBy>Francis Han</cp:lastModifiedBy>
  <cp:revision>92</cp:revision>
  <dcterms:created xsi:type="dcterms:W3CDTF">2019-07-27T09:14:44Z</dcterms:created>
  <dcterms:modified xsi:type="dcterms:W3CDTF">2019-09-20T13:40:27Z</dcterms:modified>
</cp:coreProperties>
</file>

<file path=docProps/thumbnail.jpeg>
</file>